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598E5"/>
    <a:srgbClr val="FFF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7246" autoAdjust="0"/>
    <p:restoredTop sz="93020" autoAdjust="0"/>
  </p:normalViewPr>
  <p:slideViewPr>
    <p:cSldViewPr snapToGrid="0">
      <p:cViewPr>
        <p:scale>
          <a:sx n="100" d="100"/>
          <a:sy n="100" d="100"/>
        </p:scale>
        <p:origin x="-1236" y="6"/>
      </p:cViewPr>
      <p:guideLst>
        <p:guide orient="horz" pos="664"/>
        <p:guide pos="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7BB-3E90-DA42-ACF3-AB56FE6B27A5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1181-56B8-D744-BC91-A29F4DF7A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6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A1181-56B8-D744-BC91-A29F4DF7A8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8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F286-F368-4933-8681-AC4FF9CA4214}" type="datetimeFigureOut">
              <a:rPr lang="en-US" smtClean="0"/>
              <a:pPr/>
              <a:t>9/9/2011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7300" y="2303453"/>
            <a:ext cx="6565900" cy="3081347"/>
          </a:xfrm>
          <a:effectLst>
            <a:outerShdw blurRad="717550" dist="1460500" dir="2700000" sx="46000" sy="46000" algn="tl" rotWithShape="0">
              <a:schemeClr val="tx1">
                <a:alpha val="48000"/>
              </a:schemeClr>
            </a:outerShdw>
          </a:effectLst>
        </p:spPr>
        <p:txBody>
          <a:bodyPr anchor="t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8000" b="1" dirty="0" smtClean="0"/>
              <a:t>What are adverbs?</a:t>
            </a:r>
            <a:endParaRPr lang="en-AU" sz="8000" b="1" dirty="0" smtClean="0">
              <a:latin typeface="Calibri" pitchFamily="34" charset="0"/>
            </a:endParaRPr>
          </a:p>
        </p:txBody>
      </p:sp>
      <p:pic>
        <p:nvPicPr>
          <p:cNvPr id="13" name="Picture 12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Adverbs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7" name="Picture 16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8" name="Picture 17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9" name="Picture 18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tock_000010613154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5000" r="8537" b="-2500"/>
          <a:stretch/>
        </p:blipFill>
        <p:spPr>
          <a:xfrm>
            <a:off x="-466319" y="4067175"/>
            <a:ext cx="2618153" cy="3047999"/>
          </a:xfrm>
          <a:prstGeom prst="rect">
            <a:avLst/>
          </a:prstGeom>
        </p:spPr>
      </p:pic>
      <p:pic>
        <p:nvPicPr>
          <p:cNvPr id="31" name="Picture 30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Adverbs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39800"/>
            <a:ext cx="9144000" cy="1905000"/>
          </a:xfrm>
        </p:spPr>
        <p:txBody>
          <a:bodyPr vert="horz" anchor="t" anchorCtr="0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An adverb adds meaning to a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verb</a:t>
            </a:r>
            <a:r>
              <a:rPr lang="en-US" sz="3600" dirty="0"/>
              <a:t>, </a:t>
            </a:r>
            <a:r>
              <a:rPr lang="en-US" sz="3600" dirty="0" smtClean="0"/>
              <a:t>adjective </a:t>
            </a:r>
            <a:r>
              <a:rPr lang="en-US" sz="3600" dirty="0"/>
              <a:t>or another adverb. It answers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 </a:t>
            </a:r>
            <a:r>
              <a:rPr lang="en-US" sz="3600" dirty="0"/>
              <a:t>question: How? When? Where? or Why?</a:t>
            </a:r>
            <a:endParaRPr lang="en-AU" sz="3600" dirty="0"/>
          </a:p>
        </p:txBody>
      </p:sp>
      <p:pic>
        <p:nvPicPr>
          <p:cNvPr id="19" name="Picture 18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20" name="Picture 19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30" name="Picture 29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300" y="2946400"/>
            <a:ext cx="8724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Simon rode his bright red skateboard extremely well yesterday.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15900" y="2737535"/>
            <a:ext cx="5092700" cy="640665"/>
            <a:chOff x="215900" y="2737535"/>
            <a:chExt cx="5092700" cy="640665"/>
          </a:xfrm>
        </p:grpSpPr>
        <p:grpSp>
          <p:nvGrpSpPr>
            <p:cNvPr id="15" name="Group 14"/>
            <p:cNvGrpSpPr/>
            <p:nvPr/>
          </p:nvGrpSpPr>
          <p:grpSpPr>
            <a:xfrm>
              <a:off x="215900" y="2737535"/>
              <a:ext cx="1130300" cy="640665"/>
              <a:chOff x="215900" y="2737535"/>
              <a:chExt cx="1130300" cy="64066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15900" y="2737535"/>
                <a:ext cx="11303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2000" b="1" dirty="0" smtClean="0">
                    <a:solidFill>
                      <a:srgbClr val="5598E5"/>
                    </a:solidFill>
                  </a:rPr>
                  <a:t>noun</a:t>
                </a:r>
                <a:endParaRPr lang="en-AU" sz="2000" b="1" dirty="0">
                  <a:solidFill>
                    <a:srgbClr val="5598E5"/>
                  </a:solidFill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355600" y="3378200"/>
                <a:ext cx="787400" cy="0"/>
              </a:xfrm>
              <a:prstGeom prst="line">
                <a:avLst/>
              </a:prstGeom>
              <a:ln w="28575" cmpd="sng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064816" y="2737535"/>
              <a:ext cx="1130300" cy="640665"/>
              <a:chOff x="1064816" y="2737535"/>
              <a:chExt cx="1130300" cy="64066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064816" y="2737535"/>
                <a:ext cx="11303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2000" b="1" dirty="0" smtClean="0">
                    <a:solidFill>
                      <a:srgbClr val="5598E5"/>
                    </a:solidFill>
                  </a:rPr>
                  <a:t>verb</a:t>
                </a:r>
                <a:endParaRPr lang="en-AU" sz="2000" b="1" dirty="0">
                  <a:solidFill>
                    <a:srgbClr val="5598E5"/>
                  </a:solidFill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318940" y="3378200"/>
                <a:ext cx="547960" cy="0"/>
              </a:xfrm>
              <a:prstGeom prst="line">
                <a:avLst/>
              </a:prstGeom>
              <a:ln w="28575" cmpd="sng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83049" y="2737535"/>
              <a:ext cx="1342876" cy="640665"/>
              <a:chOff x="2883049" y="2737535"/>
              <a:chExt cx="1342876" cy="64066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883049" y="2737535"/>
                <a:ext cx="13428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2000" b="1" dirty="0" smtClean="0">
                    <a:solidFill>
                      <a:srgbClr val="5598E5"/>
                    </a:solidFill>
                  </a:rPr>
                  <a:t>adjective</a:t>
                </a:r>
                <a:endParaRPr lang="en-AU" sz="2000" b="1" dirty="0">
                  <a:solidFill>
                    <a:srgbClr val="5598E5"/>
                  </a:solidFill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3320306" y="3378200"/>
                <a:ext cx="445244" cy="0"/>
              </a:xfrm>
              <a:prstGeom prst="line">
                <a:avLst/>
              </a:prstGeom>
              <a:ln w="28575" cmpd="sng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3851920" y="2737535"/>
              <a:ext cx="1456680" cy="640665"/>
              <a:chOff x="3851920" y="2737535"/>
              <a:chExt cx="1456680" cy="64066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002832" y="2737535"/>
                <a:ext cx="11303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2000" b="1" dirty="0" smtClean="0">
                    <a:solidFill>
                      <a:srgbClr val="5598E5"/>
                    </a:solidFill>
                  </a:rPr>
                  <a:t>noun</a:t>
                </a:r>
                <a:endParaRPr lang="en-AU" sz="2000" b="1" dirty="0">
                  <a:solidFill>
                    <a:srgbClr val="5598E5"/>
                  </a:solidFill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3851920" y="3378200"/>
                <a:ext cx="1456680" cy="0"/>
              </a:xfrm>
              <a:prstGeom prst="line">
                <a:avLst/>
              </a:prstGeom>
              <a:ln w="28575" cmpd="sng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>
            <a:off x="1755775" y="3539232"/>
            <a:ext cx="4216400" cy="247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dirty="0"/>
              <a:t>How red is the </a:t>
            </a:r>
            <a:r>
              <a:rPr lang="en-US" sz="2800" dirty="0" smtClean="0"/>
              <a:t>skateboard?</a:t>
            </a:r>
            <a:endParaRPr lang="en-US" sz="2800" dirty="0"/>
          </a:p>
          <a:p>
            <a:pPr>
              <a:lnSpc>
                <a:spcPct val="140000"/>
              </a:lnSpc>
            </a:pPr>
            <a:r>
              <a:rPr lang="en-US" sz="2800" dirty="0" smtClean="0"/>
              <a:t>When </a:t>
            </a:r>
            <a:r>
              <a:rPr lang="en-US" sz="2800" dirty="0"/>
              <a:t>did Simon ride? </a:t>
            </a:r>
            <a:endParaRPr lang="en-US" sz="2800" dirty="0" smtClean="0"/>
          </a:p>
          <a:p>
            <a:pPr>
              <a:lnSpc>
                <a:spcPct val="140000"/>
              </a:lnSpc>
            </a:pPr>
            <a:r>
              <a:rPr lang="en-US" sz="2800" dirty="0" smtClean="0"/>
              <a:t>How </a:t>
            </a:r>
            <a:r>
              <a:rPr lang="en-US" sz="2800" dirty="0"/>
              <a:t>did Simon ride? </a:t>
            </a:r>
            <a:endParaRPr lang="en-US" sz="2800" dirty="0" smtClean="0"/>
          </a:p>
          <a:p>
            <a:pPr>
              <a:lnSpc>
                <a:spcPct val="140000"/>
              </a:lnSpc>
            </a:pPr>
            <a:r>
              <a:rPr lang="en-US" sz="2800" dirty="0" smtClean="0"/>
              <a:t>How </a:t>
            </a:r>
            <a:r>
              <a:rPr lang="en-US" sz="2800" dirty="0"/>
              <a:t>well did Simon ride</a:t>
            </a:r>
            <a:r>
              <a:rPr lang="en-US" sz="2800" dirty="0" smtClean="0"/>
              <a:t>? 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8950" y="5445125"/>
            <a:ext cx="374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 rode </a:t>
            </a:r>
            <a:r>
              <a:rPr lang="en-US" sz="2800" b="1" dirty="0">
                <a:solidFill>
                  <a:srgbClr val="FF0000"/>
                </a:solidFill>
              </a:rPr>
              <a:t>extremely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well.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05375" y="4844901"/>
            <a:ext cx="374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 rode </a:t>
            </a:r>
            <a:r>
              <a:rPr lang="en-US" sz="2800" b="1" dirty="0" smtClean="0">
                <a:solidFill>
                  <a:srgbClr val="FF0000"/>
                </a:solidFill>
              </a:rPr>
              <a:t>well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5124450" y="4245471"/>
            <a:ext cx="374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 rode </a:t>
            </a:r>
            <a:r>
              <a:rPr lang="en-US" sz="2800" b="1" dirty="0" smtClean="0">
                <a:solidFill>
                  <a:srgbClr val="FF0000"/>
                </a:solidFill>
              </a:rPr>
              <a:t>yesterday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857875" y="3646165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b="1" dirty="0" smtClean="0">
                <a:solidFill>
                  <a:srgbClr val="FF0000"/>
                </a:solidFill>
              </a:rPr>
              <a:t>bright</a:t>
            </a:r>
            <a:r>
              <a:rPr lang="en-US" sz="2800" dirty="0" smtClean="0"/>
              <a:t> red. 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2359025" y="29464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413625" y="2955925"/>
            <a:ext cx="1422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794723" y="2974975"/>
            <a:ext cx="62525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364088" y="2965450"/>
            <a:ext cx="1422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14" grpId="0"/>
      <p:bldP spid="41" grpId="0"/>
      <p:bldP spid="44" grpId="0"/>
      <p:bldP spid="45" grpId="0"/>
      <p:bldP spid="4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Adverbs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6" name="Picture 1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7" name="Picture 1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8" name="Picture 1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193800"/>
          </a:xfrm>
        </p:spPr>
        <p:txBody>
          <a:bodyPr vert="horz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Find the adverb in each sentence.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What </a:t>
            </a:r>
            <a:r>
              <a:rPr lang="en-US" sz="3600" dirty="0"/>
              <a:t>information does it give</a:t>
            </a:r>
            <a:r>
              <a:rPr lang="en-US" sz="3600" dirty="0" smtClean="0"/>
              <a:t>?</a:t>
            </a:r>
            <a:endParaRPr lang="en-AU" sz="3400" dirty="0"/>
          </a:p>
        </p:txBody>
      </p:sp>
      <p:sp>
        <p:nvSpPr>
          <p:cNvPr id="39" name="Rectangle 38"/>
          <p:cNvSpPr/>
          <p:nvPr/>
        </p:nvSpPr>
        <p:spPr>
          <a:xfrm>
            <a:off x="622300" y="2324100"/>
            <a:ext cx="7708900" cy="328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Yuri waited there for 20 minutes. 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dirty="0"/>
              <a:t>The big match is </a:t>
            </a:r>
            <a:r>
              <a:rPr lang="en-US" sz="2800" dirty="0" smtClean="0"/>
              <a:t>tomorrow.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Riley’s </a:t>
            </a:r>
            <a:r>
              <a:rPr lang="en-US" sz="2800" dirty="0"/>
              <a:t>grandfather is very old. 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dirty="0"/>
              <a:t>Chantal always arrives on time.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canoe drifted lazily down the river.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5650" y="2473325"/>
            <a:ext cx="212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tells</a:t>
            </a:r>
            <a:r>
              <a:rPr lang="en-AU" sz="2800" b="1" dirty="0" smtClean="0"/>
              <a:t> </a:t>
            </a:r>
            <a:r>
              <a:rPr lang="en-AU" sz="2800" b="1" dirty="0" smtClean="0">
                <a:solidFill>
                  <a:srgbClr val="00B050"/>
                </a:solidFill>
              </a:rPr>
              <a:t>where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14575" y="248285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2400" y="312191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tells</a:t>
            </a:r>
            <a:r>
              <a:rPr lang="en-AU" sz="2800" b="1" dirty="0" smtClean="0"/>
              <a:t> </a:t>
            </a:r>
            <a:r>
              <a:rPr lang="en-AU" sz="2800" b="1" dirty="0" smtClean="0">
                <a:solidFill>
                  <a:srgbClr val="00B050"/>
                </a:solidFill>
              </a:rPr>
              <a:t>when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54350" y="3135635"/>
            <a:ext cx="1625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9725" y="37572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tells</a:t>
            </a:r>
            <a:r>
              <a:rPr lang="en-AU" sz="2800" b="1" dirty="0" smtClean="0"/>
              <a:t> </a:t>
            </a:r>
            <a:r>
              <a:rPr lang="en-AU" sz="2800" b="1" dirty="0" smtClean="0">
                <a:solidFill>
                  <a:srgbClr val="00B050"/>
                </a:solidFill>
              </a:rPr>
              <a:t>how much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21100" y="3779515"/>
            <a:ext cx="7493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1650" y="438631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tells</a:t>
            </a:r>
            <a:r>
              <a:rPr lang="en-AU" sz="2800" b="1" dirty="0" smtClean="0"/>
              <a:t> </a:t>
            </a:r>
            <a:r>
              <a:rPr lang="en-AU" sz="2800" b="1" dirty="0" smtClean="0">
                <a:solidFill>
                  <a:srgbClr val="00B050"/>
                </a:solidFill>
              </a:rPr>
              <a:t>how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812925" y="4418062"/>
            <a:ext cx="1092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5450" y="5032226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tells</a:t>
            </a:r>
            <a:r>
              <a:rPr lang="en-AU" sz="2800" b="1" dirty="0" smtClean="0"/>
              <a:t> </a:t>
            </a:r>
            <a:r>
              <a:rPr lang="en-AU" sz="2800" b="1" dirty="0" smtClean="0">
                <a:solidFill>
                  <a:srgbClr val="00B050"/>
                </a:solidFill>
              </a:rPr>
              <a:t>how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57550" y="5032226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09675" y="5600700"/>
            <a:ext cx="3225800" cy="722700"/>
            <a:chOff x="1209675" y="5600700"/>
            <a:chExt cx="3225800" cy="722700"/>
          </a:xfrm>
        </p:grpSpPr>
        <p:sp>
          <p:nvSpPr>
            <p:cNvPr id="31" name="Rectangle 30"/>
            <p:cNvSpPr/>
            <p:nvPr/>
          </p:nvSpPr>
          <p:spPr>
            <a:xfrm>
              <a:off x="1209675" y="5861735"/>
              <a:ext cx="3225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400" b="1" dirty="0" smtClean="0"/>
                <a:t>Many adverbs end in </a:t>
              </a:r>
              <a:r>
                <a:rPr lang="en-AU" sz="2400" b="1" dirty="0" err="1" smtClean="0">
                  <a:solidFill>
                    <a:srgbClr val="00B050"/>
                  </a:solidFill>
                </a:rPr>
                <a:t>ly</a:t>
              </a:r>
              <a:endParaRPr lang="en-AU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 flipV="1">
              <a:off x="3028950" y="5600700"/>
              <a:ext cx="495300" cy="361950"/>
            </a:xfrm>
            <a:prstGeom prst="straightConnector1">
              <a:avLst/>
            </a:prstGeom>
            <a:ln w="50800" cap="rnd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640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Grammar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442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Adverbs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6" name="Picture 1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7" name="Picture 1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8" name="Picture 1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193800"/>
          </a:xfrm>
        </p:spPr>
        <p:txBody>
          <a:bodyPr vert="horz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dirty="0"/>
              <a:t>Remember, adverbs give meaning to verbs,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adjectives and </a:t>
            </a:r>
            <a:r>
              <a:rPr lang="en-US" sz="2800" dirty="0"/>
              <a:t>other adverbs — not to nouns. Match the </a:t>
            </a:r>
            <a:r>
              <a:rPr lang="en-US" sz="2800" b="1" dirty="0" smtClean="0">
                <a:solidFill>
                  <a:srgbClr val="00B050"/>
                </a:solidFill>
              </a:rPr>
              <a:t>adjectives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5598E5"/>
                </a:solidFill>
              </a:rPr>
              <a:t>adverbs</a:t>
            </a:r>
            <a:r>
              <a:rPr lang="en-US" sz="2800" dirty="0" smtClean="0"/>
              <a:t> with </a:t>
            </a:r>
            <a:r>
              <a:rPr lang="en-US" sz="2800" dirty="0"/>
              <a:t>each sentence.</a:t>
            </a:r>
            <a:endParaRPr lang="en-A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122501" y="3591707"/>
            <a:ext cx="807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rgbClr val="5598E5"/>
                </a:solidFill>
              </a:rPr>
              <a:t>well</a:t>
            </a:r>
            <a:endParaRPr lang="en-AU" sz="2800" dirty="0">
              <a:solidFill>
                <a:srgbClr val="5598E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1509" y="3591707"/>
            <a:ext cx="933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rgbClr val="00B050"/>
                </a:solidFill>
              </a:rPr>
              <a:t>good</a:t>
            </a:r>
            <a:endParaRPr lang="en-AU" sz="28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11501" y="263259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rgbClr val="5598E5"/>
                </a:solidFill>
              </a:rPr>
              <a:t>really</a:t>
            </a:r>
            <a:endParaRPr lang="en-AU" sz="2800" dirty="0">
              <a:solidFill>
                <a:srgbClr val="5598E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8656" y="2632596"/>
            <a:ext cx="758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rgbClr val="00B050"/>
                </a:solidFill>
              </a:rPr>
              <a:t>real</a:t>
            </a:r>
            <a:endParaRPr lang="en-AU" sz="2800" dirty="0">
              <a:solidFill>
                <a:srgbClr val="00B05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65113" y="5197339"/>
            <a:ext cx="8195431" cy="967720"/>
            <a:chOff x="265113" y="5197339"/>
            <a:chExt cx="8195431" cy="967720"/>
          </a:xfrm>
        </p:grpSpPr>
        <p:sp>
          <p:nvSpPr>
            <p:cNvPr id="44" name="TextBox 43"/>
            <p:cNvSpPr txBox="1"/>
            <p:nvPr/>
          </p:nvSpPr>
          <p:spPr>
            <a:xfrm>
              <a:off x="265819" y="5197339"/>
              <a:ext cx="3226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b="1" dirty="0" smtClean="0">
                  <a:solidFill>
                    <a:srgbClr val="00B050"/>
                  </a:solidFill>
                </a:rPr>
                <a:t>perfect</a:t>
              </a:r>
              <a:r>
                <a:rPr lang="en-AU" sz="2800" b="1" dirty="0" smtClean="0">
                  <a:solidFill>
                    <a:srgbClr val="0070C0"/>
                  </a:solidFill>
                </a:rPr>
                <a:t> </a:t>
              </a:r>
              <a:r>
                <a:rPr lang="en-AU" sz="2800" dirty="0" smtClean="0"/>
                <a:t>or </a:t>
              </a:r>
              <a:r>
                <a:rPr lang="en-AU" sz="2800" b="1" dirty="0" smtClean="0">
                  <a:solidFill>
                    <a:srgbClr val="5598E5"/>
                  </a:solidFill>
                </a:rPr>
                <a:t>perfectly</a:t>
              </a:r>
              <a:r>
                <a:rPr lang="en-AU" sz="2800" dirty="0" smtClean="0"/>
                <a:t>?</a:t>
              </a:r>
              <a:endParaRPr lang="en-AU" sz="2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78413" y="5641839"/>
              <a:ext cx="3382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 smtClean="0"/>
                <a:t>What a </a:t>
              </a:r>
              <a:r>
                <a:rPr lang="en-AU" sz="2800" b="1" dirty="0" smtClean="0"/>
                <a:t>              </a:t>
              </a:r>
              <a:r>
                <a:rPr lang="en-AU" sz="2800" dirty="0" smtClean="0"/>
                <a:t>result!</a:t>
              </a:r>
              <a:endParaRPr lang="en-AU" sz="2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5113" y="5641839"/>
              <a:ext cx="45827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 smtClean="0"/>
                <a:t>The project worked                  .</a:t>
              </a:r>
              <a:endParaRPr lang="en-AU" sz="28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202001" y="5641839"/>
            <a:ext cx="1513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rgbClr val="5598E5"/>
                </a:solidFill>
              </a:rPr>
              <a:t>perfectly</a:t>
            </a:r>
            <a:endParaRPr lang="en-AU" sz="2800" dirty="0">
              <a:solidFill>
                <a:srgbClr val="5598E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2509" y="5641839"/>
            <a:ext cx="125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rgbClr val="00B050"/>
                </a:solidFill>
              </a:rPr>
              <a:t>perfect</a:t>
            </a:r>
            <a:endParaRPr lang="en-AU" sz="28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95501" y="4619228"/>
            <a:ext cx="100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rgbClr val="5598E5"/>
                </a:solidFill>
              </a:rPr>
              <a:t>badly</a:t>
            </a:r>
            <a:endParaRPr lang="en-AU" sz="2800" dirty="0">
              <a:solidFill>
                <a:srgbClr val="5598E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0256" y="4619228"/>
            <a:ext cx="747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rgbClr val="00B050"/>
                </a:solidFill>
              </a:rPr>
              <a:t>bad</a:t>
            </a:r>
            <a:endParaRPr lang="en-AU" sz="2800" dirty="0">
              <a:solidFill>
                <a:srgbClr val="00B05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5113" y="2200796"/>
            <a:ext cx="8358187" cy="1012304"/>
            <a:chOff x="265113" y="2200796"/>
            <a:chExt cx="8358187" cy="1012304"/>
          </a:xfrm>
        </p:grpSpPr>
        <p:sp>
          <p:nvSpPr>
            <p:cNvPr id="38" name="TextBox 37"/>
            <p:cNvSpPr txBox="1"/>
            <p:nvPr/>
          </p:nvSpPr>
          <p:spPr>
            <a:xfrm>
              <a:off x="277813" y="2200796"/>
              <a:ext cx="2273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 smtClean="0">
                  <a:solidFill>
                    <a:srgbClr val="00B050"/>
                  </a:solidFill>
                </a:rPr>
                <a:t>real</a:t>
              </a:r>
              <a:r>
                <a:rPr lang="en-AU" sz="2800" dirty="0" smtClean="0"/>
                <a:t> </a:t>
              </a:r>
              <a:r>
                <a:rPr lang="en-AU" sz="2800" dirty="0"/>
                <a:t>or </a:t>
              </a:r>
              <a:r>
                <a:rPr lang="en-AU" sz="2800" b="1" dirty="0" smtClean="0">
                  <a:solidFill>
                    <a:srgbClr val="5598E5"/>
                  </a:solidFill>
                </a:rPr>
                <a:t>really</a:t>
              </a:r>
              <a:r>
                <a:rPr lang="en-AU" sz="2800" dirty="0" smtClean="0"/>
                <a:t>?</a:t>
              </a:r>
              <a:endParaRPr lang="en-AU" sz="2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57360" y="2632596"/>
              <a:ext cx="24467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 smtClean="0"/>
                <a:t>The hair is        !</a:t>
              </a:r>
              <a:endParaRPr lang="en-AU" sz="2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5113" y="2632596"/>
              <a:ext cx="4568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 smtClean="0"/>
                <a:t>The class has done            well.</a:t>
              </a:r>
              <a:endParaRPr lang="en-AU" sz="28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54013" y="3213100"/>
              <a:ext cx="826928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65113" y="3147207"/>
            <a:ext cx="8358187" cy="1027273"/>
            <a:chOff x="265113" y="3147207"/>
            <a:chExt cx="8358187" cy="1027273"/>
          </a:xfrm>
        </p:grpSpPr>
        <p:sp>
          <p:nvSpPr>
            <p:cNvPr id="33" name="TextBox 32"/>
            <p:cNvSpPr txBox="1"/>
            <p:nvPr/>
          </p:nvSpPr>
          <p:spPr>
            <a:xfrm>
              <a:off x="286374" y="3147207"/>
              <a:ext cx="21948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b="1" dirty="0" smtClean="0">
                  <a:solidFill>
                    <a:srgbClr val="00B050"/>
                  </a:solidFill>
                </a:rPr>
                <a:t>good</a:t>
              </a:r>
              <a:r>
                <a:rPr lang="en-AU" sz="2800" dirty="0" smtClean="0">
                  <a:solidFill>
                    <a:srgbClr val="00B050"/>
                  </a:solidFill>
                </a:rPr>
                <a:t> </a:t>
              </a:r>
              <a:r>
                <a:rPr lang="en-AU" sz="2800" dirty="0"/>
                <a:t>or </a:t>
              </a:r>
              <a:r>
                <a:rPr lang="en-AU" sz="2800" b="1" dirty="0">
                  <a:solidFill>
                    <a:srgbClr val="5598E5"/>
                  </a:solidFill>
                </a:rPr>
                <a:t>well</a:t>
              </a:r>
              <a:r>
                <a:rPr lang="en-AU" sz="2800" dirty="0" smtClean="0"/>
                <a:t>?</a:t>
              </a:r>
              <a:endParaRPr lang="en-AU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7613" y="3591707"/>
              <a:ext cx="2690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 smtClean="0"/>
                <a:t>It’s </a:t>
              </a:r>
              <a:r>
                <a:rPr lang="en-AU" sz="2800" dirty="0"/>
                <a:t>a </a:t>
              </a:r>
              <a:r>
                <a:rPr lang="en-AU" sz="2800" b="1" dirty="0" smtClean="0"/>
                <a:t>          </a:t>
              </a:r>
              <a:r>
                <a:rPr lang="en-AU" sz="2800" dirty="0" smtClean="0"/>
                <a:t>result.</a:t>
              </a:r>
              <a:endParaRPr lang="en-AU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5113" y="3591707"/>
              <a:ext cx="27865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/>
                <a:t>You’ve </a:t>
              </a:r>
              <a:r>
                <a:rPr lang="en-AU" sz="2800" dirty="0" smtClean="0"/>
                <a:t>done         .</a:t>
              </a:r>
              <a:endParaRPr lang="en-AU" sz="28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354013" y="4174480"/>
              <a:ext cx="826928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65113" y="4149328"/>
            <a:ext cx="8734142" cy="1058664"/>
            <a:chOff x="265113" y="4149328"/>
            <a:chExt cx="8734142" cy="1058664"/>
          </a:xfrm>
        </p:grpSpPr>
        <p:sp>
          <p:nvSpPr>
            <p:cNvPr id="49" name="TextBox 48"/>
            <p:cNvSpPr txBox="1"/>
            <p:nvPr/>
          </p:nvSpPr>
          <p:spPr>
            <a:xfrm>
              <a:off x="278093" y="4149328"/>
              <a:ext cx="2211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b="1" dirty="0" smtClean="0">
                  <a:solidFill>
                    <a:srgbClr val="00B050"/>
                  </a:solidFill>
                </a:rPr>
                <a:t>bad</a:t>
              </a:r>
              <a:r>
                <a:rPr lang="en-AU" sz="2800" b="1" dirty="0" smtClean="0">
                  <a:solidFill>
                    <a:srgbClr val="0070C0"/>
                  </a:solidFill>
                </a:rPr>
                <a:t> </a:t>
              </a:r>
              <a:r>
                <a:rPr lang="en-AU" sz="2800" dirty="0" smtClean="0"/>
                <a:t>or </a:t>
              </a:r>
              <a:r>
                <a:rPr lang="en-AU" sz="2800" b="1" dirty="0" smtClean="0">
                  <a:solidFill>
                    <a:srgbClr val="5598E5"/>
                  </a:solidFill>
                </a:rPr>
                <a:t>badly</a:t>
              </a:r>
              <a:r>
                <a:rPr lang="en-AU" sz="2800" dirty="0" smtClean="0"/>
                <a:t>?</a:t>
              </a:r>
              <a:endParaRPr lang="en-AU" sz="2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35560" y="4619228"/>
              <a:ext cx="3963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 smtClean="0"/>
                <a:t>No one </a:t>
              </a:r>
              <a:r>
                <a:rPr lang="en-AU" sz="2800" dirty="0" smtClean="0"/>
                <a:t>gets a         report.</a:t>
              </a:r>
              <a:endParaRPr lang="en-AU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5113" y="4619228"/>
              <a:ext cx="28780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 smtClean="0"/>
                <a:t>No one </a:t>
              </a:r>
              <a:r>
                <a:rPr lang="en-AU" sz="2800" dirty="0" smtClean="0"/>
                <a:t>did            .</a:t>
              </a:r>
              <a:endParaRPr lang="en-AU" sz="28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54013" y="5207992"/>
              <a:ext cx="826928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47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2" grpId="0"/>
      <p:bldP spid="43" grpId="0"/>
      <p:bldP spid="47" grpId="0"/>
      <p:bldP spid="48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" y="-24"/>
            <a:ext cx="9144000" cy="1627632"/>
            <a:chOff x="32" y="-24"/>
            <a:chExt cx="9144000" cy="1627632"/>
          </a:xfrm>
        </p:grpSpPr>
        <p:pic>
          <p:nvPicPr>
            <p:cNvPr id="8" name="Picture 7" descr="REX Powerpoint bann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" y="-24"/>
              <a:ext cx="9144000" cy="16276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2400" y="164068"/>
              <a:ext cx="312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Grammar Toolkit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" y="344269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Adverbs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18" name="Picture 17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9" name="Picture 18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20" name="Picture 19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206500"/>
            <a:ext cx="7835900" cy="5384800"/>
          </a:xfrm>
        </p:spPr>
        <p:txBody>
          <a:bodyPr wrap="square">
            <a:noAutofit/>
          </a:bodyPr>
          <a:lstStyle/>
          <a:p>
            <a:pPr marL="270000">
              <a:buClr>
                <a:srgbClr val="FF0000"/>
              </a:buClr>
            </a:pPr>
            <a:r>
              <a:rPr lang="en-US" sz="3800" smtClean="0"/>
              <a:t>An </a:t>
            </a:r>
            <a:r>
              <a:rPr lang="en-US" sz="3800" dirty="0"/>
              <a:t>adverb adds meaning to a verb, adjective or another adverb.</a:t>
            </a:r>
          </a:p>
          <a:p>
            <a:pPr marL="270000">
              <a:buClr>
                <a:srgbClr val="FF0000"/>
              </a:buClr>
            </a:pPr>
            <a:r>
              <a:rPr lang="en-US" sz="3800" dirty="0"/>
              <a:t>In the following sentence, the adverbs are red: </a:t>
            </a:r>
            <a:r>
              <a:rPr lang="en-US" sz="3800" i="1" dirty="0"/>
              <a:t>Are you </a:t>
            </a:r>
            <a:r>
              <a:rPr lang="en-US" sz="3800" b="1" i="1" dirty="0">
                <a:solidFill>
                  <a:srgbClr val="FF0000"/>
                </a:solidFill>
              </a:rPr>
              <a:t>really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/>
              <a:t>sure that the season ends </a:t>
            </a:r>
            <a:r>
              <a:rPr lang="en-US" sz="3800" b="1" i="1" dirty="0">
                <a:solidFill>
                  <a:srgbClr val="FF0000"/>
                </a:solidFill>
              </a:rPr>
              <a:t>tomorrow</a:t>
            </a:r>
            <a:r>
              <a:rPr lang="en-US" sz="3800" i="1" dirty="0"/>
              <a:t>?</a:t>
            </a:r>
            <a:endParaRPr lang="en-AU" sz="3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32" y="-24"/>
            <a:ext cx="9144000" cy="1627632"/>
            <a:chOff x="32" y="-24"/>
            <a:chExt cx="9144000" cy="1627632"/>
          </a:xfrm>
        </p:grpSpPr>
        <p:pic>
          <p:nvPicPr>
            <p:cNvPr id="3" name="Picture 2" descr="REX Powerpoint bann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" y="-24"/>
              <a:ext cx="9144000" cy="16276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2400" y="164068"/>
              <a:ext cx="312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Grammar Toolkit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344269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Adverbs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7" name="Picture 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8" name="Picture 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500166" y="2536448"/>
            <a:ext cx="6143668" cy="17851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11000" b="1" i="0" u="none" strike="noStrike" kern="1200" spc="-3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Rounded MT Bold"/>
                <a:cs typeface="Arial Rounded MT Bold"/>
              </a:rPr>
              <a:t>The End</a:t>
            </a:r>
            <a:endParaRPr kumimoji="0" lang="en-AU" sz="11000" b="1" i="0" u="none" strike="noStrike" kern="1200" spc="-3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5852</TotalTime>
  <Words>241</Words>
  <Application>Microsoft Office PowerPoint</Application>
  <PresentationFormat>On-screen Show (4:3)</PresentationFormat>
  <Paragraphs>64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Eggspress</dc:title>
  <dc:creator>Lenovo User</dc:creator>
  <cp:lastModifiedBy>Marcie Roper</cp:lastModifiedBy>
  <cp:revision>311</cp:revision>
  <dcterms:created xsi:type="dcterms:W3CDTF">2011-04-06T03:49:02Z</dcterms:created>
  <dcterms:modified xsi:type="dcterms:W3CDTF">2011-09-09T21:18:34Z</dcterms:modified>
</cp:coreProperties>
</file>