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activeX/activeX4.xml" ContentType="application/vnd.ms-office.activeX+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57" r:id="rId2"/>
  </p:sldMasterIdLst>
  <p:notesMasterIdLst>
    <p:notesMasterId r:id="rId24"/>
  </p:notesMasterIdLst>
  <p:sldIdLst>
    <p:sldId id="257" r:id="rId3"/>
    <p:sldId id="258" r:id="rId4"/>
    <p:sldId id="262" r:id="rId5"/>
    <p:sldId id="265" r:id="rId6"/>
    <p:sldId id="263" r:id="rId7"/>
    <p:sldId id="266" r:id="rId8"/>
    <p:sldId id="264" r:id="rId9"/>
    <p:sldId id="267" r:id="rId10"/>
    <p:sldId id="292" r:id="rId11"/>
    <p:sldId id="293" r:id="rId12"/>
    <p:sldId id="294" r:id="rId13"/>
    <p:sldId id="295" r:id="rId14"/>
    <p:sldId id="296" r:id="rId15"/>
    <p:sldId id="297" r:id="rId16"/>
    <p:sldId id="298" r:id="rId17"/>
    <p:sldId id="280" r:id="rId18"/>
    <p:sldId id="270" r:id="rId19"/>
    <p:sldId id="261" r:id="rId20"/>
    <p:sldId id="271" r:id="rId21"/>
    <p:sldId id="279" r:id="rId22"/>
    <p:sldId id="28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ECFF"/>
    <a:srgbClr val="CCCC00"/>
    <a:srgbClr val="66CCFF"/>
    <a:srgbClr val="EAEAEA"/>
    <a:srgbClr val="FF3300"/>
    <a:srgbClr val="FFFFFF"/>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2" autoAdjust="0"/>
    <p:restoredTop sz="94811" autoAdjust="0"/>
  </p:normalViewPr>
  <p:slideViewPr>
    <p:cSldViewPr>
      <p:cViewPr varScale="1">
        <p:scale>
          <a:sx n="69" d="100"/>
          <a:sy n="69" d="100"/>
        </p:scale>
        <p:origin x="-5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activeX/activeX2.xml><?xml version="1.0" encoding="utf-8"?>
<ax:ocx xmlns:ax="http://schemas.microsoft.com/office/2006/activeX" xmlns:r="http://schemas.openxmlformats.org/officeDocument/2006/relationships" ax:classid="{5512D11A-5CC6-11CF-8D67-00AA00BDCE1D}" ax:persistence="persistStream" r:id="rId1"/>
</file>

<file path=ppt/activeX/activeX3.xml><?xml version="1.0" encoding="utf-8"?>
<ax:ocx xmlns:ax="http://schemas.microsoft.com/office/2006/activeX" xmlns:r="http://schemas.openxmlformats.org/officeDocument/2006/relationships" ax:classid="{5512D11A-5CC6-11CF-8D67-00AA00BDCE1D}" ax:persistence="persistStream" r:id="rId1"/>
</file>

<file path=ppt/activeX/activeX4.xml><?xml version="1.0" encoding="utf-8"?>
<ax:ocx xmlns:ax="http://schemas.microsoft.com/office/2006/activeX" xmlns:r="http://schemas.openxmlformats.org/officeDocument/2006/relationships" ax:classid="{5512D11A-5CC6-11CF-8D67-00AA00BDCE1D}" ax:persistence="persistStream" r:id="rId1"/>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7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24F4C16-52E1-4077-B6C9-98B59497A42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043E7-4789-4167-AA5E-EB04A52388ED}" type="slidenum">
              <a:rPr lang="en-US"/>
              <a:pPr/>
              <a:t>1</a:t>
            </a:fld>
            <a:endParaRPr lang="en-US"/>
          </a:p>
        </p:txBody>
      </p:sp>
      <p:sp>
        <p:nvSpPr>
          <p:cNvPr id="540674" name="Rectangle 2"/>
          <p:cNvSpPr>
            <a:spLocks noRot="1" noChangeArrowheads="1" noTextEdit="1"/>
          </p:cNvSpPr>
          <p:nvPr>
            <p:ph type="sldImg"/>
          </p:nvPr>
        </p:nvSpPr>
        <p:spPr>
          <a:ln/>
        </p:spPr>
      </p:sp>
      <p:sp>
        <p:nvSpPr>
          <p:cNvPr id="540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ABFD9-79ED-4ABA-ABBB-EB81003FE705}" type="slidenum">
              <a:rPr lang="en-US"/>
              <a:pPr/>
              <a:t>17</a:t>
            </a:fld>
            <a:endParaRPr lang="en-US"/>
          </a:p>
        </p:txBody>
      </p:sp>
      <p:sp>
        <p:nvSpPr>
          <p:cNvPr id="555010" name="Rectangle 2"/>
          <p:cNvSpPr>
            <a:spLocks noRo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7AC8E8-8143-4394-A5C0-5F4DC00E70D1}" type="slidenum">
              <a:rPr lang="en-US"/>
              <a:pPr/>
              <a:t>18</a:t>
            </a:fld>
            <a:endParaRPr lang="en-US"/>
          </a:p>
        </p:txBody>
      </p:sp>
      <p:sp>
        <p:nvSpPr>
          <p:cNvPr id="556034" name="Rectangle 2"/>
          <p:cNvSpPr>
            <a:spLocks noRo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DD4E2-72A2-4839-A480-D670140809F6}" type="slidenum">
              <a:rPr lang="en-US"/>
              <a:pPr/>
              <a:t>19</a:t>
            </a:fld>
            <a:endParaRPr lang="en-US"/>
          </a:p>
        </p:txBody>
      </p:sp>
      <p:sp>
        <p:nvSpPr>
          <p:cNvPr id="557058" name="Rectangle 2"/>
          <p:cNvSpPr>
            <a:spLocks noRo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49EEA-AF8F-4E9D-86A8-486EE8595008}" type="slidenum">
              <a:rPr lang="en-US"/>
              <a:pPr/>
              <a:t>20</a:t>
            </a:fld>
            <a:endParaRPr lang="en-US"/>
          </a:p>
        </p:txBody>
      </p:sp>
      <p:sp>
        <p:nvSpPr>
          <p:cNvPr id="1048578" name="Rectangle 2"/>
          <p:cNvSpPr>
            <a:spLocks noRot="1" noChangeArrowheads="1" noTextEdit="1"/>
          </p:cNvSpPr>
          <p:nvPr>
            <p:ph type="sldImg"/>
          </p:nvPr>
        </p:nvSpPr>
        <p:spPr>
          <a:ln/>
        </p:spPr>
      </p:sp>
      <p:sp>
        <p:nvSpPr>
          <p:cNvPr id="104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23DBA-C6FB-4073-A113-70D3884196AB}" type="slidenum">
              <a:rPr lang="en-US"/>
              <a:pPr/>
              <a:t>2</a:t>
            </a:fld>
            <a:endParaRPr lang="en-US"/>
          </a:p>
        </p:txBody>
      </p:sp>
      <p:sp>
        <p:nvSpPr>
          <p:cNvPr id="545794" name="Rectangle 2"/>
          <p:cNvSpPr>
            <a:spLocks noRo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461AC-FDC5-4C24-A8BF-EAE1BFD72F4F}" type="slidenum">
              <a:rPr lang="en-US"/>
              <a:pPr/>
              <a:t>3</a:t>
            </a:fld>
            <a:endParaRPr lang="en-US"/>
          </a:p>
        </p:txBody>
      </p:sp>
      <p:sp>
        <p:nvSpPr>
          <p:cNvPr id="549890" name="Rectangle 2"/>
          <p:cNvSpPr>
            <a:spLocks noRo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65D3C-3216-479E-9BC7-B88017F150F5}" type="slidenum">
              <a:rPr lang="en-US"/>
              <a:pPr/>
              <a:t>4</a:t>
            </a:fld>
            <a:endParaRPr lang="en-US"/>
          </a:p>
        </p:txBody>
      </p:sp>
      <p:sp>
        <p:nvSpPr>
          <p:cNvPr id="550914" name="Rectangle 2"/>
          <p:cNvSpPr>
            <a:spLocks noRo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FC732-DFC4-4681-B681-30C1EAE5F6A3}" type="slidenum">
              <a:rPr lang="en-US"/>
              <a:pPr/>
              <a:t>5</a:t>
            </a:fld>
            <a:endParaRPr lang="en-US"/>
          </a:p>
        </p:txBody>
      </p:sp>
      <p:sp>
        <p:nvSpPr>
          <p:cNvPr id="551938" name="Rectangle 2"/>
          <p:cNvSpPr>
            <a:spLocks noRo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84D71-8ACE-45C6-A0DF-CE48B1AD106D}" type="slidenum">
              <a:rPr lang="en-US"/>
              <a:pPr/>
              <a:t>6</a:t>
            </a:fld>
            <a:endParaRPr lang="en-US"/>
          </a:p>
        </p:txBody>
      </p:sp>
      <p:sp>
        <p:nvSpPr>
          <p:cNvPr id="552962" name="Rectangle 2"/>
          <p:cNvSpPr>
            <a:spLocks noRo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8471B-C562-4B61-AEB3-D15421BC9527}" type="slidenum">
              <a:rPr lang="en-US"/>
              <a:pPr/>
              <a:t>7</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3C9AF6-A2E1-49BB-AA2A-64F311E3BB22}" type="slidenum">
              <a:rPr lang="en-US"/>
              <a:pPr/>
              <a:t>8</a:t>
            </a:fld>
            <a:endParaRPr lang="en-US"/>
          </a:p>
        </p:txBody>
      </p:sp>
      <p:sp>
        <p:nvSpPr>
          <p:cNvPr id="553986" name="Rectangle 2"/>
          <p:cNvSpPr>
            <a:spLocks noRo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76C00-8BF3-4A36-84EC-2C03F06511F5}" type="slidenum">
              <a:rPr lang="en-US"/>
              <a:pPr/>
              <a:t>16</a:t>
            </a:fld>
            <a:endParaRPr lang="en-US"/>
          </a:p>
        </p:txBody>
      </p:sp>
      <p:sp>
        <p:nvSpPr>
          <p:cNvPr id="1052674" name="Rectangle 2"/>
          <p:cNvSpPr>
            <a:spLocks noRot="1" noChangeArrowheads="1" noTextEdit="1"/>
          </p:cNvSpPr>
          <p:nvPr>
            <p:ph type="sldImg"/>
          </p:nvPr>
        </p:nvSpPr>
        <p:spPr>
          <a:ln/>
        </p:spPr>
      </p:sp>
      <p:sp>
        <p:nvSpPr>
          <p:cNvPr id="10526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63565A-55F2-4A0F-80E8-8B1D50CF94E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00070D-9C68-471D-A1AA-13D450D0141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5A2FF2-7443-454E-82F0-CD74E5947DE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BCB5BD4-D80E-4C3E-8D02-A92757AA047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46530" name="Group 2"/>
          <p:cNvGrpSpPr>
            <a:grpSpLocks/>
          </p:cNvGrpSpPr>
          <p:nvPr/>
        </p:nvGrpSpPr>
        <p:grpSpPr bwMode="auto">
          <a:xfrm>
            <a:off x="0" y="0"/>
            <a:ext cx="9144000" cy="6858000"/>
            <a:chOff x="0" y="0"/>
            <a:chExt cx="5760" cy="4320"/>
          </a:xfrm>
        </p:grpSpPr>
        <p:sp>
          <p:nvSpPr>
            <p:cNvPr id="1046531"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6532"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6533"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6534"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6535"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6536"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6537" name="Rectangle 9"/>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6538"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6539"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6540"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endParaRPr kumimoji="1" lang="en-US" sz="2400">
                <a:latin typeface="굴림" pitchFamily="50" charset="-127"/>
              </a:endParaRPr>
            </a:p>
          </p:txBody>
        </p:sp>
        <p:sp>
          <p:nvSpPr>
            <p:cNvPr id="1046541"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endParaRPr kumimoji="1" lang="en-US" sz="2400">
                <a:latin typeface="굴림" pitchFamily="50" charset="-127"/>
              </a:endParaRPr>
            </a:p>
          </p:txBody>
        </p:sp>
        <p:sp>
          <p:nvSpPr>
            <p:cNvPr id="1046542" name="Line 14"/>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endParaRPr lang="en-US"/>
            </a:p>
          </p:txBody>
        </p:sp>
        <p:sp>
          <p:nvSpPr>
            <p:cNvPr id="1046543" name="Line 15"/>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endParaRPr lang="en-US"/>
            </a:p>
          </p:txBody>
        </p:sp>
        <p:sp>
          <p:nvSpPr>
            <p:cNvPr id="1046544" name="Line 16"/>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endParaRPr lang="en-US"/>
            </a:p>
          </p:txBody>
        </p:sp>
        <p:sp>
          <p:nvSpPr>
            <p:cNvPr id="1046545" name="Line 17"/>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endParaRPr lang="en-US"/>
            </a:p>
          </p:txBody>
        </p:sp>
        <p:sp>
          <p:nvSpPr>
            <p:cNvPr id="1046546" name="Line 18"/>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endParaRPr lang="en-US"/>
            </a:p>
          </p:txBody>
        </p:sp>
        <p:sp>
          <p:nvSpPr>
            <p:cNvPr id="1046547" name="Line 19"/>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endParaRPr lang="en-US"/>
            </a:p>
          </p:txBody>
        </p:sp>
        <p:sp>
          <p:nvSpPr>
            <p:cNvPr id="1046548" name="Line 20"/>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endParaRPr lang="en-US"/>
            </a:p>
          </p:txBody>
        </p:sp>
        <p:sp>
          <p:nvSpPr>
            <p:cNvPr id="1046549" name="Line 21"/>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endParaRPr lang="en-US"/>
            </a:p>
          </p:txBody>
        </p:sp>
        <p:sp>
          <p:nvSpPr>
            <p:cNvPr id="1046550" name="Line 22"/>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endParaRPr lang="en-US"/>
            </a:p>
          </p:txBody>
        </p:sp>
        <p:sp>
          <p:nvSpPr>
            <p:cNvPr id="1046551" name="Line 23"/>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endParaRPr lang="en-US"/>
            </a:p>
          </p:txBody>
        </p:sp>
        <p:sp>
          <p:nvSpPr>
            <p:cNvPr id="1046552" name="Line 24"/>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endParaRPr lang="en-US"/>
            </a:p>
          </p:txBody>
        </p:sp>
        <p:sp>
          <p:nvSpPr>
            <p:cNvPr id="1046553" name="Line 25"/>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endParaRPr lang="en-US"/>
            </a:p>
          </p:txBody>
        </p:sp>
        <p:sp>
          <p:nvSpPr>
            <p:cNvPr id="1046554" name="Line 26"/>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endParaRPr lang="en-US"/>
            </a:p>
          </p:txBody>
        </p:sp>
      </p:grpSp>
      <p:sp>
        <p:nvSpPr>
          <p:cNvPr id="1046555" name="Rectangle 27"/>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046556" name="Rectangle 28"/>
          <p:cNvSpPr>
            <a:spLocks noGrp="1" noChangeArrowheads="1"/>
          </p:cNvSpPr>
          <p:nvPr>
            <p:ph type="subTitle" idx="1"/>
          </p:nvPr>
        </p:nvSpPr>
        <p:spPr>
          <a:xfrm>
            <a:off x="1371600" y="3886200"/>
            <a:ext cx="6400800" cy="1752600"/>
          </a:xfrm>
        </p:spPr>
        <p:txBody>
          <a:bodyPr/>
          <a:lstStyle>
            <a:lvl1pPr marL="0" indent="0" algn="ctr">
              <a:buFont typeface="Century Gothic" pitchFamily="34" charset="0"/>
              <a:buNone/>
              <a:defRPr sz="2800"/>
            </a:lvl1pPr>
          </a:lstStyle>
          <a:p>
            <a:r>
              <a:rPr lang="en-US"/>
              <a:t>Click to edit Master subtitle style</a:t>
            </a:r>
          </a:p>
        </p:txBody>
      </p:sp>
      <p:sp>
        <p:nvSpPr>
          <p:cNvPr id="1046557" name="Rectangle 29"/>
          <p:cNvSpPr>
            <a:spLocks noGrp="1" noChangeArrowheads="1"/>
          </p:cNvSpPr>
          <p:nvPr>
            <p:ph type="dt" sz="half" idx="2"/>
          </p:nvPr>
        </p:nvSpPr>
        <p:spPr/>
        <p:txBody>
          <a:bodyPr/>
          <a:lstStyle>
            <a:lvl1pPr>
              <a:defRPr/>
            </a:lvl1pPr>
          </a:lstStyle>
          <a:p>
            <a:endParaRPr lang="en-US"/>
          </a:p>
        </p:txBody>
      </p:sp>
      <p:sp>
        <p:nvSpPr>
          <p:cNvPr id="1046558" name="Rectangle 30"/>
          <p:cNvSpPr>
            <a:spLocks noGrp="1" noChangeArrowheads="1"/>
          </p:cNvSpPr>
          <p:nvPr>
            <p:ph type="ftr" sz="quarter" idx="3"/>
          </p:nvPr>
        </p:nvSpPr>
        <p:spPr/>
        <p:txBody>
          <a:bodyPr/>
          <a:lstStyle>
            <a:lvl1pPr>
              <a:defRPr/>
            </a:lvl1pPr>
          </a:lstStyle>
          <a:p>
            <a:endParaRPr lang="en-US"/>
          </a:p>
        </p:txBody>
      </p:sp>
      <p:sp>
        <p:nvSpPr>
          <p:cNvPr id="1046559" name="Rectangle 31"/>
          <p:cNvSpPr>
            <a:spLocks noGrp="1" noChangeArrowheads="1"/>
          </p:cNvSpPr>
          <p:nvPr>
            <p:ph type="sldNum" sz="quarter" idx="4"/>
          </p:nvPr>
        </p:nvSpPr>
        <p:spPr>
          <a:xfrm>
            <a:off x="6553200" y="6264275"/>
            <a:ext cx="2133600" cy="384175"/>
          </a:xfrm>
        </p:spPr>
        <p:txBody>
          <a:bodyPr/>
          <a:lstStyle>
            <a:lvl1pPr>
              <a:defRPr/>
            </a:lvl1pPr>
          </a:lstStyle>
          <a:p>
            <a:fld id="{F16C81B9-750E-4CF7-BDF7-9685B86C28E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1596F3-DDA5-4110-9DFF-36C920EA70C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3E78C8-EE06-4B51-BF9C-A4E068FD36D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9B4DFB-5F54-4099-A376-73D686ECCC69}"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07AD4C9-52D9-47D2-8BD3-D282924F5F9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927078C-C663-4485-97B2-FD71A3498249}"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09D564B-2893-4063-90DD-87D120829BB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BEE4BD-C7BD-488D-976C-A874B75696C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6D5302-108A-4BDE-9F02-56B5A7CC638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829748-685C-460A-9269-E0E902B11160}"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F58861-3339-4780-817F-8F16A261D469}"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2DADD1-845B-4F7E-8A60-739397FBAB0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B2B073-AA09-48F4-A0B6-83FA04B6E7E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4A2024-6ED4-432F-8F93-726007FAFD7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5FCC733-4E11-40E6-BD29-524158B80CF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078156D-7D10-4E6D-AA14-BF0A178DFA6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CC3FB76-F44D-486B-97C0-B2CEFB8DFC1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E62629-2DEB-475B-9E0B-EEE6A353C9D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B2196F-2DF3-42D2-B194-0B7D597A79D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5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5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5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0CADB21-04D4-4284-A858-8441CC6283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8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chemeClr val="bg1"/>
            </a:gs>
          </a:gsLst>
          <a:lin ang="5400000" scaled="1"/>
        </a:gradFill>
        <a:effectLst/>
      </p:bgPr>
    </p:bg>
    <p:spTree>
      <p:nvGrpSpPr>
        <p:cNvPr id="1" name=""/>
        <p:cNvGrpSpPr/>
        <p:nvPr/>
      </p:nvGrpSpPr>
      <p:grpSpPr>
        <a:xfrm>
          <a:off x="0" y="0"/>
          <a:ext cx="0" cy="0"/>
          <a:chOff x="0" y="0"/>
          <a:chExt cx="0" cy="0"/>
        </a:xfrm>
      </p:grpSpPr>
      <p:grpSp>
        <p:nvGrpSpPr>
          <p:cNvPr id="1045506" name="Group 2"/>
          <p:cNvGrpSpPr>
            <a:grpSpLocks/>
          </p:cNvGrpSpPr>
          <p:nvPr/>
        </p:nvGrpSpPr>
        <p:grpSpPr bwMode="auto">
          <a:xfrm>
            <a:off x="0" y="0"/>
            <a:ext cx="9144000" cy="6858000"/>
            <a:chOff x="0" y="0"/>
            <a:chExt cx="5760" cy="4320"/>
          </a:xfrm>
        </p:grpSpPr>
        <p:sp>
          <p:nvSpPr>
            <p:cNvPr id="1045507"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5508"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5509"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5510"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5511"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5512"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5513" name="Rectangle 9"/>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5514"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5515"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endParaRPr kumimoji="1" lang="en-US" sz="2400">
                <a:latin typeface="굴림" pitchFamily="50" charset="-127"/>
              </a:endParaRPr>
            </a:p>
          </p:txBody>
        </p:sp>
        <p:sp>
          <p:nvSpPr>
            <p:cNvPr id="1045516"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endParaRPr kumimoji="1" lang="en-US" sz="2400">
                <a:latin typeface="굴림" pitchFamily="50" charset="-127"/>
              </a:endParaRPr>
            </a:p>
          </p:txBody>
        </p:sp>
        <p:sp>
          <p:nvSpPr>
            <p:cNvPr id="1045517"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endParaRPr kumimoji="1" lang="en-US" sz="2400">
                <a:latin typeface="굴림" pitchFamily="50" charset="-127"/>
              </a:endParaRPr>
            </a:p>
          </p:txBody>
        </p:sp>
        <p:sp>
          <p:nvSpPr>
            <p:cNvPr id="1045518" name="Line 14"/>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endParaRPr lang="en-US"/>
            </a:p>
          </p:txBody>
        </p:sp>
        <p:sp>
          <p:nvSpPr>
            <p:cNvPr id="1045519" name="Line 15"/>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endParaRPr lang="en-US"/>
            </a:p>
          </p:txBody>
        </p:sp>
        <p:sp>
          <p:nvSpPr>
            <p:cNvPr id="1045520" name="Line 16"/>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endParaRPr lang="en-US"/>
            </a:p>
          </p:txBody>
        </p:sp>
        <p:sp>
          <p:nvSpPr>
            <p:cNvPr id="1045521" name="Line 17"/>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endParaRPr lang="en-US"/>
            </a:p>
          </p:txBody>
        </p:sp>
        <p:sp>
          <p:nvSpPr>
            <p:cNvPr id="1045522" name="Line 18"/>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endParaRPr lang="en-US"/>
            </a:p>
          </p:txBody>
        </p:sp>
        <p:sp>
          <p:nvSpPr>
            <p:cNvPr id="1045523" name="Line 19"/>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endParaRPr lang="en-US"/>
            </a:p>
          </p:txBody>
        </p:sp>
        <p:sp>
          <p:nvSpPr>
            <p:cNvPr id="1045524" name="Line 20"/>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endParaRPr lang="en-US"/>
            </a:p>
          </p:txBody>
        </p:sp>
        <p:sp>
          <p:nvSpPr>
            <p:cNvPr id="1045525" name="Line 21"/>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endParaRPr lang="en-US"/>
            </a:p>
          </p:txBody>
        </p:sp>
        <p:sp>
          <p:nvSpPr>
            <p:cNvPr id="1045526" name="Line 22"/>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endParaRPr lang="en-US"/>
            </a:p>
          </p:txBody>
        </p:sp>
        <p:sp>
          <p:nvSpPr>
            <p:cNvPr id="1045527" name="Line 23"/>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endParaRPr lang="en-US"/>
            </a:p>
          </p:txBody>
        </p:sp>
        <p:sp>
          <p:nvSpPr>
            <p:cNvPr id="1045528" name="Line 24"/>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endParaRPr lang="en-US"/>
            </a:p>
          </p:txBody>
        </p:sp>
        <p:sp>
          <p:nvSpPr>
            <p:cNvPr id="1045529" name="Line 25"/>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endParaRPr lang="en-US"/>
            </a:p>
          </p:txBody>
        </p:sp>
        <p:sp>
          <p:nvSpPr>
            <p:cNvPr id="1045530" name="Line 26"/>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endParaRPr lang="en-US"/>
            </a:p>
          </p:txBody>
        </p:sp>
      </p:grpSp>
      <p:sp>
        <p:nvSpPr>
          <p:cNvPr id="1045531" name="Rectangle 27"/>
          <p:cNvSpPr>
            <a:spLocks noGrp="1" noChangeArrowheads="1"/>
          </p:cNvSpPr>
          <p:nvPr>
            <p:ph type="title"/>
          </p:nvPr>
        </p:nvSpPr>
        <p:spPr bwMode="auto">
          <a:xfrm>
            <a:off x="914400" y="27463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5532" name="Rectangle 2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5533" name="Rectangle 29"/>
          <p:cNvSpPr>
            <a:spLocks noGrp="1" noChangeArrowheads="1"/>
          </p:cNvSpPr>
          <p:nvPr>
            <p:ph type="dt" sz="half" idx="2"/>
          </p:nvPr>
        </p:nvSpPr>
        <p:spPr bwMode="auto">
          <a:xfrm>
            <a:off x="457200" y="626427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latin typeface="+mn-lt"/>
              </a:defRPr>
            </a:lvl1pPr>
          </a:lstStyle>
          <a:p>
            <a:endParaRPr lang="en-US"/>
          </a:p>
        </p:txBody>
      </p:sp>
      <p:sp>
        <p:nvSpPr>
          <p:cNvPr id="1045534" name="Rectangle 30"/>
          <p:cNvSpPr>
            <a:spLocks noGrp="1" noChangeArrowheads="1"/>
          </p:cNvSpPr>
          <p:nvPr>
            <p:ph type="ftr" sz="quarter" idx="3"/>
          </p:nvPr>
        </p:nvSpPr>
        <p:spPr bwMode="auto">
          <a:xfrm>
            <a:off x="3124200" y="6264275"/>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bg2"/>
                </a:solidFill>
                <a:latin typeface="+mn-lt"/>
              </a:defRPr>
            </a:lvl1pPr>
          </a:lstStyle>
          <a:p>
            <a:endParaRPr lang="en-US"/>
          </a:p>
        </p:txBody>
      </p:sp>
      <p:sp>
        <p:nvSpPr>
          <p:cNvPr id="1045535" name="Rectangle 31"/>
          <p:cNvSpPr>
            <a:spLocks noGrp="1" noChangeArrowheads="1"/>
          </p:cNvSpPr>
          <p:nvPr>
            <p:ph type="sldNum" sz="quarter" idx="4"/>
          </p:nvPr>
        </p:nvSpPr>
        <p:spPr bwMode="auto">
          <a:xfrm>
            <a:off x="6553200" y="6267450"/>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fld id="{9D45668B-5CD8-40DF-9CF6-4797E9AEC55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fontAlgn="base">
        <a:spcBef>
          <a:spcPct val="0"/>
        </a:spcBef>
        <a:spcAft>
          <a:spcPct val="0"/>
        </a:spcAft>
        <a:defRPr sz="4000">
          <a:solidFill>
            <a:schemeClr val="bg2"/>
          </a:solidFill>
          <a:latin typeface="+mj-lt"/>
          <a:ea typeface="+mj-ea"/>
          <a:cs typeface="+mj-cs"/>
        </a:defRPr>
      </a:lvl1pPr>
      <a:lvl2pPr algn="ctr" rtl="0" fontAlgn="base">
        <a:spcBef>
          <a:spcPct val="0"/>
        </a:spcBef>
        <a:spcAft>
          <a:spcPct val="0"/>
        </a:spcAft>
        <a:defRPr sz="4000">
          <a:solidFill>
            <a:schemeClr val="bg2"/>
          </a:solidFill>
          <a:latin typeface="Century Gothic" pitchFamily="34" charset="0"/>
        </a:defRPr>
      </a:lvl2pPr>
      <a:lvl3pPr algn="ctr" rtl="0" fontAlgn="base">
        <a:spcBef>
          <a:spcPct val="0"/>
        </a:spcBef>
        <a:spcAft>
          <a:spcPct val="0"/>
        </a:spcAft>
        <a:defRPr sz="4000">
          <a:solidFill>
            <a:schemeClr val="bg2"/>
          </a:solidFill>
          <a:latin typeface="Century Gothic" pitchFamily="34" charset="0"/>
        </a:defRPr>
      </a:lvl3pPr>
      <a:lvl4pPr algn="ctr" rtl="0" fontAlgn="base">
        <a:spcBef>
          <a:spcPct val="0"/>
        </a:spcBef>
        <a:spcAft>
          <a:spcPct val="0"/>
        </a:spcAft>
        <a:defRPr sz="4000">
          <a:solidFill>
            <a:schemeClr val="bg2"/>
          </a:solidFill>
          <a:latin typeface="Century Gothic" pitchFamily="34" charset="0"/>
        </a:defRPr>
      </a:lvl4pPr>
      <a:lvl5pPr algn="ctr" rtl="0" fontAlgn="base">
        <a:spcBef>
          <a:spcPct val="0"/>
        </a:spcBef>
        <a:spcAft>
          <a:spcPct val="0"/>
        </a:spcAft>
        <a:defRPr sz="4000">
          <a:solidFill>
            <a:schemeClr val="bg2"/>
          </a:solidFill>
          <a:latin typeface="Century Gothic" pitchFamily="34" charset="0"/>
        </a:defRPr>
      </a:lvl5pPr>
      <a:lvl6pPr marL="457200" algn="ctr" rtl="0" fontAlgn="base">
        <a:spcBef>
          <a:spcPct val="0"/>
        </a:spcBef>
        <a:spcAft>
          <a:spcPct val="0"/>
        </a:spcAft>
        <a:defRPr sz="4000">
          <a:solidFill>
            <a:schemeClr val="bg2"/>
          </a:solidFill>
          <a:latin typeface="Century Gothic" pitchFamily="34" charset="0"/>
        </a:defRPr>
      </a:lvl6pPr>
      <a:lvl7pPr marL="914400" algn="ctr" rtl="0" fontAlgn="base">
        <a:spcBef>
          <a:spcPct val="0"/>
        </a:spcBef>
        <a:spcAft>
          <a:spcPct val="0"/>
        </a:spcAft>
        <a:defRPr sz="4000">
          <a:solidFill>
            <a:schemeClr val="bg2"/>
          </a:solidFill>
          <a:latin typeface="Century Gothic" pitchFamily="34" charset="0"/>
        </a:defRPr>
      </a:lvl7pPr>
      <a:lvl8pPr marL="1371600" algn="ctr" rtl="0" fontAlgn="base">
        <a:spcBef>
          <a:spcPct val="0"/>
        </a:spcBef>
        <a:spcAft>
          <a:spcPct val="0"/>
        </a:spcAft>
        <a:defRPr sz="4000">
          <a:solidFill>
            <a:schemeClr val="bg2"/>
          </a:solidFill>
          <a:latin typeface="Century Gothic" pitchFamily="34" charset="0"/>
        </a:defRPr>
      </a:lvl8pPr>
      <a:lvl9pPr marL="1828800" algn="ctr" rtl="0" fontAlgn="base">
        <a:spcBef>
          <a:spcPct val="0"/>
        </a:spcBef>
        <a:spcAft>
          <a:spcPct val="0"/>
        </a:spcAft>
        <a:defRPr sz="4000">
          <a:solidFill>
            <a:schemeClr val="bg2"/>
          </a:solidFill>
          <a:latin typeface="Century Gothic" pitchFamily="34" charset="0"/>
        </a:defRPr>
      </a:lvl9pPr>
    </p:titleStyle>
    <p:bodyStyle>
      <a:lvl1pPr marL="342900" indent="-342900" algn="l" rtl="0" fontAlgn="base">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fontAlgn="base">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fontAlgn="base">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fontAlgn="base">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fontAlgn="base">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fontAlgn="base">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fontAlgn="base">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fontAlgn="base">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fontAlgn="base">
        <a:spcBef>
          <a:spcPct val="20000"/>
        </a:spcBef>
        <a:spcAft>
          <a:spcPct val="0"/>
        </a:spcAft>
        <a:buClr>
          <a:schemeClr val="tx1"/>
        </a:buClr>
        <a:buFont typeface="Century Gothic" pitchFamily="34"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24.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Layout" Target="../slideLayouts/slideLayout7.xml"/><Relationship Id="rId5" Type="http://schemas.openxmlformats.org/officeDocument/2006/relationships/control" Target="../activeX/activeX4.xml"/><Relationship Id="rId4" Type="http://schemas.openxmlformats.org/officeDocument/2006/relationships/control" Target="../activeX/activeX3.xml"/></Relationships>
</file>

<file path=ppt/slides/_rels/slide1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0.wmf"/></Relationships>
</file>

<file path=ppt/slides/_rels/slide2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hyperlink" Target="http://www.mayer.cps.k12.il.us/Strategies_that_Work/STW.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wmf"/></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295400" y="533400"/>
            <a:ext cx="7162800" cy="366713"/>
          </a:xfrm>
          <a:prstGeom prst="rect">
            <a:avLst/>
          </a:prstGeom>
          <a:noFill/>
          <a:ln w="9525">
            <a:noFill/>
            <a:miter lim="800000"/>
            <a:headEnd/>
            <a:tailEnd/>
          </a:ln>
          <a:effectLst/>
        </p:spPr>
        <p:txBody>
          <a:bodyPr>
            <a:spAutoFit/>
          </a:bodyPr>
          <a:lstStyle/>
          <a:p>
            <a:pPr eaLnBrk="0" hangingPunct="0">
              <a:spcBef>
                <a:spcPct val="50000"/>
              </a:spcBef>
            </a:pPr>
            <a:endParaRPr lang="en-US">
              <a:latin typeface="Tahoma" pitchFamily="34" charset="0"/>
            </a:endParaRPr>
          </a:p>
        </p:txBody>
      </p:sp>
      <p:sp>
        <p:nvSpPr>
          <p:cNvPr id="11267" name="Text Box 3"/>
          <p:cNvSpPr txBox="1">
            <a:spLocks noChangeArrowheads="1"/>
          </p:cNvSpPr>
          <p:nvPr/>
        </p:nvSpPr>
        <p:spPr bwMode="auto">
          <a:xfrm>
            <a:off x="533400" y="533400"/>
            <a:ext cx="8153400" cy="2317558"/>
          </a:xfrm>
          <a:prstGeom prst="rect">
            <a:avLst/>
          </a:prstGeom>
          <a:solidFill>
            <a:schemeClr val="bg1"/>
          </a:solidFill>
          <a:ln w="9525">
            <a:noFill/>
            <a:miter lim="800000"/>
            <a:headEnd/>
            <a:tailEnd/>
          </a:ln>
          <a:effectLst/>
        </p:spPr>
        <p:txBody>
          <a:bodyPr>
            <a:spAutoFit/>
          </a:bodyPr>
          <a:lstStyle/>
          <a:p>
            <a:pPr eaLnBrk="0" hangingPunct="0">
              <a:lnSpc>
                <a:spcPct val="70000"/>
              </a:lnSpc>
              <a:spcBef>
                <a:spcPct val="50000"/>
              </a:spcBef>
            </a:pPr>
            <a:r>
              <a:rPr lang="en-US" sz="2800" b="1" dirty="0">
                <a:latin typeface="Perpetua Titling MT" pitchFamily="18" charset="0"/>
              </a:rPr>
              <a:t>                 </a:t>
            </a:r>
          </a:p>
          <a:p>
            <a:pPr eaLnBrk="0" hangingPunct="0">
              <a:lnSpc>
                <a:spcPct val="75000"/>
              </a:lnSpc>
              <a:spcBef>
                <a:spcPct val="50000"/>
              </a:spcBef>
            </a:pPr>
            <a:endParaRPr lang="en-US" sz="2800" b="1" dirty="0">
              <a:solidFill>
                <a:srgbClr val="FFFF66"/>
              </a:solidFill>
              <a:latin typeface="Perpetua Titling MT" pitchFamily="18" charset="0"/>
            </a:endParaRPr>
          </a:p>
          <a:p>
            <a:pPr eaLnBrk="0" hangingPunct="0">
              <a:lnSpc>
                <a:spcPct val="75000"/>
              </a:lnSpc>
              <a:spcBef>
                <a:spcPct val="50000"/>
              </a:spcBef>
            </a:pPr>
            <a:r>
              <a:rPr lang="en-US" sz="2400" b="1" dirty="0">
                <a:solidFill>
                  <a:srgbClr val="FF0000"/>
                </a:solidFill>
                <a:latin typeface="Comic Sans MS" pitchFamily="66" charset="0"/>
              </a:rPr>
              <a:t>Draws </a:t>
            </a:r>
            <a:r>
              <a:rPr lang="en-US" sz="2400" b="1" dirty="0" smtClean="0">
                <a:solidFill>
                  <a:srgbClr val="FF0000"/>
                </a:solidFill>
                <a:latin typeface="Comic Sans MS" pitchFamily="66" charset="0"/>
              </a:rPr>
              <a:t>Conclusions</a:t>
            </a:r>
            <a:endParaRPr lang="en-US" sz="2400" b="1" dirty="0">
              <a:solidFill>
                <a:srgbClr val="FF0000"/>
              </a:solidFill>
              <a:latin typeface="Comic Sans MS" pitchFamily="66" charset="0"/>
            </a:endParaRPr>
          </a:p>
          <a:p>
            <a:pPr eaLnBrk="0" hangingPunct="0">
              <a:lnSpc>
                <a:spcPct val="75000"/>
              </a:lnSpc>
              <a:spcBef>
                <a:spcPct val="50000"/>
              </a:spcBef>
            </a:pPr>
            <a:r>
              <a:rPr lang="en-US" sz="2400" b="1" dirty="0">
                <a:solidFill>
                  <a:srgbClr val="FF0000"/>
                </a:solidFill>
                <a:latin typeface="Comic Sans MS" pitchFamily="66" charset="0"/>
              </a:rPr>
              <a:t>Makes and Confirms </a:t>
            </a:r>
            <a:r>
              <a:rPr lang="en-US" sz="2400" b="1" dirty="0" smtClean="0">
                <a:solidFill>
                  <a:srgbClr val="FF0000"/>
                </a:solidFill>
                <a:latin typeface="Comic Sans MS" pitchFamily="66" charset="0"/>
              </a:rPr>
              <a:t>Inferences</a:t>
            </a:r>
            <a:endParaRPr lang="en-US" sz="2400" b="1" dirty="0">
              <a:solidFill>
                <a:srgbClr val="FF0000"/>
              </a:solidFill>
              <a:latin typeface="Comic Sans MS" pitchFamily="66" charset="0"/>
            </a:endParaRPr>
          </a:p>
          <a:p>
            <a:pPr eaLnBrk="0" hangingPunct="0">
              <a:lnSpc>
                <a:spcPct val="75000"/>
              </a:lnSpc>
              <a:spcBef>
                <a:spcPct val="50000"/>
              </a:spcBef>
            </a:pPr>
            <a:endParaRPr lang="en-US" sz="2400" b="1" dirty="0">
              <a:solidFill>
                <a:srgbClr val="FF0000"/>
              </a:solidFill>
              <a:latin typeface="Perpetua Titling MT" pitchFamily="18" charset="0"/>
            </a:endParaRPr>
          </a:p>
        </p:txBody>
      </p:sp>
      <p:sp>
        <p:nvSpPr>
          <p:cNvPr id="11269" name="Text Box 5"/>
          <p:cNvSpPr txBox="1">
            <a:spLocks noChangeArrowheads="1"/>
          </p:cNvSpPr>
          <p:nvPr/>
        </p:nvSpPr>
        <p:spPr bwMode="auto">
          <a:xfrm>
            <a:off x="609600" y="3733800"/>
            <a:ext cx="7848600" cy="2327275"/>
          </a:xfrm>
          <a:prstGeom prst="rect">
            <a:avLst/>
          </a:prstGeom>
          <a:solidFill>
            <a:srgbClr val="FFFF99"/>
          </a:solidFill>
          <a:ln w="38100">
            <a:solidFill>
              <a:srgbClr val="003366"/>
            </a:solidFill>
            <a:miter lim="800000"/>
            <a:headEnd/>
            <a:tailEnd/>
          </a:ln>
          <a:effectLst/>
        </p:spPr>
        <p:txBody>
          <a:bodyPr>
            <a:spAutoFit/>
          </a:bodyPr>
          <a:lstStyle/>
          <a:p>
            <a:pPr eaLnBrk="0" hangingPunct="0">
              <a:spcBef>
                <a:spcPct val="50000"/>
              </a:spcBef>
            </a:pPr>
            <a:r>
              <a:rPr lang="en-US" sz="2800">
                <a:solidFill>
                  <a:schemeClr val="bg1"/>
                </a:solidFill>
                <a:latin typeface="Perpetua" pitchFamily="18" charset="0"/>
              </a:rPr>
              <a:t>“…</a:t>
            </a:r>
            <a:r>
              <a:rPr lang="en-US" sz="3600" i="1">
                <a:latin typeface="Perpetua" pitchFamily="18" charset="0"/>
              </a:rPr>
              <a:t>All learning depends on the ability to question, reason, formulate ideas, pose hypotheses, and exchange  ideas with others.”                                                                                                                                                                  	                               -A. Browne (1996)</a:t>
            </a:r>
          </a:p>
        </p:txBody>
      </p:sp>
      <p:pic>
        <p:nvPicPr>
          <p:cNvPr id="11270" name="Picture 6" descr="marshmallow_c"/>
          <p:cNvPicPr>
            <a:picLocks noChangeAspect="1" noChangeArrowheads="1"/>
          </p:cNvPicPr>
          <p:nvPr/>
        </p:nvPicPr>
        <p:blipFill>
          <a:blip r:embed="rId3" cstate="print"/>
          <a:srcRect/>
          <a:stretch>
            <a:fillRect/>
          </a:stretch>
        </p:blipFill>
        <p:spPr bwMode="auto">
          <a:xfrm>
            <a:off x="5867400" y="533400"/>
            <a:ext cx="2546350" cy="2476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ChangeArrowheads="1"/>
          </p:cNvSpPr>
          <p:nvPr/>
        </p:nvSpPr>
        <p:spPr bwMode="auto">
          <a:xfrm>
            <a:off x="914400" y="838200"/>
            <a:ext cx="7010400" cy="5470525"/>
          </a:xfrm>
          <a:prstGeom prst="rect">
            <a:avLst/>
          </a:prstGeom>
          <a:noFill/>
          <a:ln w="9525">
            <a:noFill/>
            <a:miter lim="800000"/>
            <a:headEnd/>
            <a:tailEnd/>
          </a:ln>
          <a:effectLst/>
        </p:spPr>
        <p:txBody>
          <a:bodyPr anchor="ctr">
            <a:spAutoFit/>
          </a:bodyPr>
          <a:lstStyle/>
          <a:p>
            <a:endParaRPr lang="en-US" sz="1600"/>
          </a:p>
          <a:p>
            <a:endParaRPr lang="en-US" sz="1600"/>
          </a:p>
          <a:p>
            <a:endParaRPr lang="en-US" sz="1600"/>
          </a:p>
          <a:p>
            <a:r>
              <a:rPr lang="en-US" sz="1600"/>
              <a:t>Maria opened her eyes and ran to the window. No, she thought, she hadn't been dreaming. Everything in front of her eyes looked unfamiliar. Instead of the bright warm sun, there were gray, cold-looking skies. There was harsh, loud noise everywhere. And she could see no warm, blue-green sea off in the distance. She thought to herself, "What is this strange new world I have come to?</a:t>
            </a:r>
            <a:br>
              <a:rPr lang="en-US" sz="1600"/>
            </a:br>
            <a:r>
              <a:rPr lang="en-US" sz="1600"/>
              <a:t/>
            </a:r>
            <a:br>
              <a:rPr lang="en-US" sz="1600"/>
            </a:br>
            <a:r>
              <a:rPr lang="en-US" sz="1600"/>
              <a:t>Suddenly, Maria heard her aunt's voice calling her. She rushed quickly to the other room. She hoped that seeing her aunt would make her feel more at home here in the United States.</a:t>
            </a:r>
            <a:br>
              <a:rPr lang="en-US" sz="1600"/>
            </a:br>
            <a:r>
              <a:rPr lang="en-US" sz="1600"/>
              <a:t/>
            </a:r>
            <a:br>
              <a:rPr lang="en-US" sz="1600"/>
            </a:br>
            <a:r>
              <a:rPr lang="en-US" sz="1600"/>
              <a:t>"Well, Maria," her aunt asked, "how did you sleep your first night here?" She spoke a little slowly so that Maria wouldn't have trouble understanding her.</a:t>
            </a:r>
            <a:br>
              <a:rPr lang="en-US" sz="1600"/>
            </a:br>
            <a:r>
              <a:rPr lang="en-US" sz="1600"/>
              <a:t/>
            </a:r>
            <a:br>
              <a:rPr lang="en-US" sz="1600"/>
            </a:br>
            <a:r>
              <a:rPr lang="en-US" sz="1600"/>
              <a:t>Maria waited a moment to answer. She wanted to say everything correctly. Soon she would be in school, where she could work on her English--she wanted to be the best in her class, just as she had been back home! "Very well," she said, smiling in surprise at how clear her words sounded. </a:t>
            </a:r>
          </a:p>
        </p:txBody>
      </p:sp>
      <p:pic>
        <p:nvPicPr>
          <p:cNvPr id="1074179" name="Picture 3" descr="picotribbonframe_c"/>
          <p:cNvPicPr>
            <a:picLocks noChangeAspect="1" noChangeArrowheads="1"/>
          </p:cNvPicPr>
          <p:nvPr/>
        </p:nvPicPr>
        <p:blipFill>
          <a:blip r:embed="rId2" cstate="print"/>
          <a:srcRect/>
          <a:stretch>
            <a:fillRect/>
          </a:stretch>
        </p:blipFill>
        <p:spPr bwMode="auto">
          <a:xfrm>
            <a:off x="-304800" y="-584200"/>
            <a:ext cx="9448800" cy="78470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ChangeArrowheads="1"/>
          </p:cNvSpPr>
          <p:nvPr/>
        </p:nvSpPr>
        <p:spPr bwMode="auto">
          <a:xfrm>
            <a:off x="0" y="320675"/>
            <a:ext cx="9144000" cy="0"/>
          </a:xfrm>
          <a:prstGeom prst="rect">
            <a:avLst/>
          </a:prstGeom>
          <a:solidFill>
            <a:srgbClr val="FFFFFF"/>
          </a:solidFill>
          <a:ln w="9525">
            <a:noFill/>
            <a:miter lim="800000"/>
            <a:headEnd/>
            <a:tailEnd/>
          </a:ln>
          <a:effectLst/>
        </p:spPr>
        <p:txBody>
          <a:bodyPr wrap="none" anchor="ctr">
            <a:spAutoFit/>
          </a:bodyPr>
          <a:lstStyle/>
          <a:p>
            <a:endParaRPr lang="en-US"/>
          </a:p>
        </p:txBody>
      </p:sp>
      <p:sp>
        <p:nvSpPr>
          <p:cNvPr id="1075235" name="Text Box 35"/>
          <p:cNvSpPr txBox="1">
            <a:spLocks noChangeArrowheads="1"/>
          </p:cNvSpPr>
          <p:nvPr/>
        </p:nvSpPr>
        <p:spPr bwMode="auto">
          <a:xfrm>
            <a:off x="457200" y="722313"/>
            <a:ext cx="8229600" cy="5584825"/>
          </a:xfrm>
          <a:prstGeom prst="rect">
            <a:avLst/>
          </a:prstGeom>
          <a:noFill/>
          <a:ln w="9525">
            <a:noFill/>
            <a:miter lim="800000"/>
            <a:headEnd/>
            <a:tailEnd/>
          </a:ln>
          <a:effectLst/>
        </p:spPr>
        <p:txBody>
          <a:bodyPr>
            <a:spAutoFit/>
          </a:bodyPr>
          <a:lstStyle/>
          <a:p>
            <a:pPr marL="342900" indent="-342900">
              <a:buFontTx/>
              <a:buAutoNum type="arabicPeriod"/>
            </a:pPr>
            <a:r>
              <a:rPr lang="en-US" sz="3600"/>
              <a:t>Where do you think Maria is?</a:t>
            </a:r>
          </a:p>
          <a:p>
            <a:pPr marL="342900" indent="-342900">
              <a:buFontTx/>
              <a:buAutoNum type="arabicPeriod"/>
            </a:pPr>
            <a:endParaRPr lang="en-US" sz="3600"/>
          </a:p>
          <a:p>
            <a:pPr marL="342900" indent="-342900">
              <a:buFontTx/>
              <a:buAutoNum type="arabicPeriod"/>
            </a:pPr>
            <a:endParaRPr lang="en-US" sz="3600"/>
          </a:p>
          <a:p>
            <a:pPr marL="342900" indent="-342900">
              <a:buFontTx/>
              <a:buAutoNum type="alphaUcPeriod"/>
            </a:pPr>
            <a:r>
              <a:rPr lang="en-US" sz="3600"/>
              <a:t> in school</a:t>
            </a:r>
          </a:p>
          <a:p>
            <a:pPr marL="342900" indent="-342900">
              <a:buFontTx/>
              <a:buAutoNum type="alphaUcPeriod"/>
            </a:pPr>
            <a:endParaRPr lang="en-US" sz="3600"/>
          </a:p>
          <a:p>
            <a:pPr marL="342900" indent="-342900">
              <a:buFontTx/>
              <a:buAutoNum type="alphaUcPeriod"/>
            </a:pPr>
            <a:r>
              <a:rPr lang="en-US" sz="3600"/>
              <a:t> in her bedroom</a:t>
            </a:r>
          </a:p>
          <a:p>
            <a:pPr marL="342900" indent="-342900">
              <a:buFontTx/>
              <a:buAutoNum type="alphaUcPeriod"/>
            </a:pPr>
            <a:endParaRPr lang="en-US" sz="3600"/>
          </a:p>
          <a:p>
            <a:pPr marL="342900" indent="-342900">
              <a:buFontTx/>
              <a:buAutoNum type="alphaUcPeriod"/>
            </a:pPr>
            <a:r>
              <a:rPr lang="en-US" sz="3600"/>
              <a:t> at the beach</a:t>
            </a:r>
          </a:p>
          <a:p>
            <a:pPr marL="342900" indent="-342900">
              <a:buFontTx/>
              <a:buAutoNum type="alphaUcPeriod"/>
            </a:pPr>
            <a:endParaRPr lang="en-US" sz="3600"/>
          </a:p>
          <a:p>
            <a:pPr marL="342900" indent="-342900">
              <a:buFontTx/>
              <a:buAutoNum type="alphaUcPeriod"/>
            </a:pPr>
            <a:r>
              <a:rPr lang="en-US" sz="3600"/>
              <a:t> in a strange place</a:t>
            </a:r>
          </a:p>
        </p:txBody>
      </p:sp>
      <p:pic>
        <p:nvPicPr>
          <p:cNvPr id="1075236" name="Picture 36" descr="curlyheart_c"/>
          <p:cNvPicPr>
            <a:picLocks noChangeAspect="1" noChangeArrowheads="1"/>
          </p:cNvPicPr>
          <p:nvPr/>
        </p:nvPicPr>
        <p:blipFill>
          <a:blip r:embed="rId2" cstate="print"/>
          <a:srcRect/>
          <a:stretch>
            <a:fillRect/>
          </a:stretch>
        </p:blipFill>
        <p:spPr bwMode="auto">
          <a:xfrm>
            <a:off x="4953000" y="1809750"/>
            <a:ext cx="3962400" cy="35877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55" name="Text Box 31"/>
          <p:cNvSpPr txBox="1">
            <a:spLocks noChangeArrowheads="1"/>
          </p:cNvSpPr>
          <p:nvPr/>
        </p:nvSpPr>
        <p:spPr bwMode="auto">
          <a:xfrm>
            <a:off x="533400" y="533400"/>
            <a:ext cx="8077200" cy="5584825"/>
          </a:xfrm>
          <a:prstGeom prst="rect">
            <a:avLst/>
          </a:prstGeom>
          <a:noFill/>
          <a:ln w="9525">
            <a:noFill/>
            <a:miter lim="800000"/>
            <a:headEnd/>
            <a:tailEnd/>
          </a:ln>
          <a:effectLst/>
        </p:spPr>
        <p:txBody>
          <a:bodyPr>
            <a:spAutoFit/>
          </a:bodyPr>
          <a:lstStyle/>
          <a:p>
            <a:pPr marL="342900" indent="-342900"/>
            <a:r>
              <a:rPr lang="en-US" sz="3600"/>
              <a:t>2. What kind of place has she recently come from?</a:t>
            </a:r>
          </a:p>
          <a:p>
            <a:pPr marL="342900" indent="-342900"/>
            <a:endParaRPr lang="en-US" sz="3600"/>
          </a:p>
          <a:p>
            <a:pPr marL="342900" indent="-342900">
              <a:buFontTx/>
              <a:buAutoNum type="alphaUcPeriod"/>
            </a:pPr>
            <a:r>
              <a:rPr lang="en-US" sz="3600"/>
              <a:t> one like the northern United States</a:t>
            </a:r>
          </a:p>
          <a:p>
            <a:pPr marL="342900" indent="-342900">
              <a:buFontTx/>
              <a:buAutoNum type="alphaUcPeriod"/>
            </a:pPr>
            <a:endParaRPr lang="en-US" sz="3600"/>
          </a:p>
          <a:p>
            <a:pPr marL="342900" indent="-342900">
              <a:buFontTx/>
              <a:buAutoNum type="alphaUcPeriod"/>
            </a:pPr>
            <a:r>
              <a:rPr lang="en-US" sz="3600"/>
              <a:t> a cold, snowy place</a:t>
            </a:r>
          </a:p>
          <a:p>
            <a:pPr marL="342900" indent="-342900">
              <a:buFontTx/>
              <a:buAutoNum type="alphaUcPeriod"/>
            </a:pPr>
            <a:endParaRPr lang="en-US" sz="3600"/>
          </a:p>
          <a:p>
            <a:pPr marL="342900" indent="-342900">
              <a:buFontTx/>
              <a:buAutoNum type="alphaUcPeriod"/>
            </a:pPr>
            <a:r>
              <a:rPr lang="en-US" sz="3600"/>
              <a:t> a hot place</a:t>
            </a:r>
          </a:p>
          <a:p>
            <a:pPr marL="342900" indent="-342900">
              <a:buFontTx/>
              <a:buAutoNum type="alphaUcPeriod"/>
            </a:pPr>
            <a:endParaRPr lang="en-US" sz="3600"/>
          </a:p>
          <a:p>
            <a:pPr marL="342900" indent="-342900">
              <a:buFontTx/>
              <a:buAutoNum type="alphaUcPeriod"/>
            </a:pPr>
            <a:r>
              <a:rPr lang="en-US" sz="3600"/>
              <a:t> a quiet place near the sea</a:t>
            </a:r>
          </a:p>
        </p:txBody>
      </p:sp>
      <p:pic>
        <p:nvPicPr>
          <p:cNvPr id="1076256" name="Picture 32" descr="curlyheart_c"/>
          <p:cNvPicPr>
            <a:picLocks noChangeAspect="1" noChangeArrowheads="1"/>
          </p:cNvPicPr>
          <p:nvPr/>
        </p:nvPicPr>
        <p:blipFill>
          <a:blip r:embed="rId7" cstate="print"/>
          <a:srcRect/>
          <a:stretch>
            <a:fillRect/>
          </a:stretch>
        </p:blipFill>
        <p:spPr bwMode="auto">
          <a:xfrm>
            <a:off x="4953000" y="3048000"/>
            <a:ext cx="3962400" cy="3587750"/>
          </a:xfrm>
          <a:prstGeom prst="rect">
            <a:avLst/>
          </a:prstGeom>
          <a:noFill/>
        </p:spPr>
      </p:pic>
    </p:spTree>
    <p:controls>
      <p:control spid="1076226" name="DefaultOcx" r:id="rId2" imgW="380880" imgH="228600"/>
      <p:control spid="1076227" name="HTMLText1" r:id="rId3" imgW="380880" imgH="228600"/>
      <p:control spid="1076228" name="HTMLText2" r:id="rId4" imgW="380880" imgH="228600"/>
      <p:control spid="1076229" name="HTMLText3" r:id="rId5" imgW="380880" imgH="228600"/>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74" name="Text Box 26"/>
          <p:cNvSpPr txBox="1">
            <a:spLocks noChangeArrowheads="1"/>
          </p:cNvSpPr>
          <p:nvPr/>
        </p:nvSpPr>
        <p:spPr bwMode="auto">
          <a:xfrm>
            <a:off x="381000" y="381000"/>
            <a:ext cx="7848600" cy="4486275"/>
          </a:xfrm>
          <a:prstGeom prst="rect">
            <a:avLst/>
          </a:prstGeom>
          <a:noFill/>
          <a:ln w="9525">
            <a:noFill/>
            <a:miter lim="800000"/>
            <a:headEnd/>
            <a:tailEnd/>
          </a:ln>
          <a:effectLst/>
        </p:spPr>
        <p:txBody>
          <a:bodyPr>
            <a:spAutoFit/>
          </a:bodyPr>
          <a:lstStyle/>
          <a:p>
            <a:pPr marL="342900" indent="-342900"/>
            <a:r>
              <a:rPr lang="en-US" sz="3600"/>
              <a:t>How does Maria feel about speaking English?</a:t>
            </a:r>
          </a:p>
          <a:p>
            <a:pPr marL="342900" indent="-342900"/>
            <a:endParaRPr lang="en-US" sz="3600"/>
          </a:p>
          <a:p>
            <a:pPr marL="342900" indent="-342900">
              <a:buFontTx/>
              <a:buAutoNum type="alphaUcPeriod"/>
            </a:pPr>
            <a:r>
              <a:rPr lang="en-US" sz="3600"/>
              <a:t> like she’ll never learn English</a:t>
            </a:r>
          </a:p>
          <a:p>
            <a:pPr marL="342900" indent="-342900">
              <a:buFontTx/>
              <a:buAutoNum type="alphaUcPeriod"/>
            </a:pPr>
            <a:endParaRPr lang="en-US" sz="3600"/>
          </a:p>
          <a:p>
            <a:pPr marL="342900" indent="-342900">
              <a:buFontTx/>
              <a:buAutoNum type="alphaUcPeriod"/>
            </a:pPr>
            <a:r>
              <a:rPr lang="en-US" sz="3600"/>
              <a:t> a little uncertain</a:t>
            </a:r>
          </a:p>
          <a:p>
            <a:pPr marL="342900" indent="-342900">
              <a:buFontTx/>
              <a:buAutoNum type="alphaUcPeriod"/>
            </a:pPr>
            <a:endParaRPr lang="en-US" sz="3600"/>
          </a:p>
          <a:p>
            <a:pPr marL="342900" indent="-342900">
              <a:buFontTx/>
              <a:buAutoNum type="alphaUcPeriod"/>
            </a:pPr>
            <a:r>
              <a:rPr lang="en-US" sz="3600"/>
              <a:t> very confident</a:t>
            </a:r>
          </a:p>
        </p:txBody>
      </p:sp>
      <p:pic>
        <p:nvPicPr>
          <p:cNvPr id="1077275" name="Picture 27" descr="curlyheart_c"/>
          <p:cNvPicPr>
            <a:picLocks noChangeAspect="1" noChangeArrowheads="1"/>
          </p:cNvPicPr>
          <p:nvPr/>
        </p:nvPicPr>
        <p:blipFill>
          <a:blip r:embed="rId2" cstate="print"/>
          <a:srcRect/>
          <a:stretch>
            <a:fillRect/>
          </a:stretch>
        </p:blipFill>
        <p:spPr bwMode="auto">
          <a:xfrm>
            <a:off x="4648200" y="2819400"/>
            <a:ext cx="3962400" cy="35877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302" name="Text Box 30"/>
          <p:cNvSpPr txBox="1">
            <a:spLocks noChangeArrowheads="1"/>
          </p:cNvSpPr>
          <p:nvPr/>
        </p:nvSpPr>
        <p:spPr bwMode="auto">
          <a:xfrm>
            <a:off x="457200" y="457200"/>
            <a:ext cx="7696200" cy="5584825"/>
          </a:xfrm>
          <a:prstGeom prst="rect">
            <a:avLst/>
          </a:prstGeom>
          <a:noFill/>
          <a:ln w="9525">
            <a:noFill/>
            <a:miter lim="800000"/>
            <a:headEnd/>
            <a:tailEnd/>
          </a:ln>
          <a:effectLst/>
        </p:spPr>
        <p:txBody>
          <a:bodyPr>
            <a:spAutoFit/>
          </a:bodyPr>
          <a:lstStyle/>
          <a:p>
            <a:pPr marL="342900" indent="-342900"/>
            <a:r>
              <a:rPr lang="en-US" sz="3600"/>
              <a:t>What will Maria be doing while she’s here?</a:t>
            </a:r>
          </a:p>
          <a:p>
            <a:pPr marL="342900" indent="-342900"/>
            <a:endParaRPr lang="en-US" sz="3600"/>
          </a:p>
          <a:p>
            <a:pPr marL="342900" indent="-342900">
              <a:buFontTx/>
              <a:buAutoNum type="alphaUcPeriod"/>
            </a:pPr>
            <a:r>
              <a:rPr lang="en-US" sz="3600"/>
              <a:t> planting flowers</a:t>
            </a:r>
          </a:p>
          <a:p>
            <a:pPr marL="342900" indent="-342900">
              <a:buFontTx/>
              <a:buAutoNum type="alphaUcPeriod"/>
            </a:pPr>
            <a:endParaRPr lang="en-US" sz="3600"/>
          </a:p>
          <a:p>
            <a:pPr marL="342900" indent="-342900">
              <a:buFontTx/>
              <a:buAutoNum type="alphaUcPeriod"/>
            </a:pPr>
            <a:r>
              <a:rPr lang="en-US" sz="3600"/>
              <a:t> swimming</a:t>
            </a:r>
          </a:p>
          <a:p>
            <a:pPr marL="342900" indent="-342900">
              <a:buFontTx/>
              <a:buAutoNum type="alphaUcPeriod"/>
            </a:pPr>
            <a:endParaRPr lang="en-US" sz="3600"/>
          </a:p>
          <a:p>
            <a:pPr marL="342900" indent="-342900">
              <a:buFontTx/>
              <a:buAutoNum type="alphaUcPeriod"/>
            </a:pPr>
            <a:r>
              <a:rPr lang="en-US" sz="3600"/>
              <a:t> participating in the Olympics</a:t>
            </a:r>
          </a:p>
          <a:p>
            <a:pPr marL="342900" indent="-342900">
              <a:buFontTx/>
              <a:buAutoNum type="alphaUcPeriod"/>
            </a:pPr>
            <a:endParaRPr lang="en-US" sz="3600"/>
          </a:p>
          <a:p>
            <a:pPr marL="342900" indent="-342900">
              <a:buFontTx/>
              <a:buAutoNum type="alphaUcPeriod"/>
            </a:pPr>
            <a:r>
              <a:rPr lang="en-US" sz="3600"/>
              <a:t> going to school</a:t>
            </a:r>
          </a:p>
        </p:txBody>
      </p:sp>
      <p:pic>
        <p:nvPicPr>
          <p:cNvPr id="1078304" name="Picture 32" descr="curlyheart_c"/>
          <p:cNvPicPr>
            <a:picLocks noChangeAspect="1" noChangeArrowheads="1"/>
          </p:cNvPicPr>
          <p:nvPr/>
        </p:nvPicPr>
        <p:blipFill>
          <a:blip r:embed="rId2" cstate="print"/>
          <a:srcRect/>
          <a:stretch>
            <a:fillRect/>
          </a:stretch>
        </p:blipFill>
        <p:spPr bwMode="auto">
          <a:xfrm>
            <a:off x="4876800" y="1447800"/>
            <a:ext cx="3962400" cy="35877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325" name="Text Box 29"/>
          <p:cNvSpPr txBox="1">
            <a:spLocks noChangeArrowheads="1"/>
          </p:cNvSpPr>
          <p:nvPr/>
        </p:nvSpPr>
        <p:spPr bwMode="auto">
          <a:xfrm>
            <a:off x="1143000" y="533400"/>
            <a:ext cx="7010400" cy="5035550"/>
          </a:xfrm>
          <a:prstGeom prst="rect">
            <a:avLst/>
          </a:prstGeom>
          <a:noFill/>
          <a:ln w="9525">
            <a:noFill/>
            <a:miter lim="800000"/>
            <a:headEnd/>
            <a:tailEnd/>
          </a:ln>
          <a:effectLst/>
        </p:spPr>
        <p:txBody>
          <a:bodyPr>
            <a:spAutoFit/>
          </a:bodyPr>
          <a:lstStyle/>
          <a:p>
            <a:pPr marL="342900" indent="-342900"/>
            <a:r>
              <a:rPr lang="en-US" sz="3600"/>
              <a:t>5. Where could Maria be from?</a:t>
            </a:r>
          </a:p>
          <a:p>
            <a:pPr marL="342900" indent="-342900"/>
            <a:endParaRPr lang="en-US" sz="3600"/>
          </a:p>
          <a:p>
            <a:pPr marL="342900" indent="-342900">
              <a:buFontTx/>
              <a:buAutoNum type="alphaUcPeriod"/>
            </a:pPr>
            <a:r>
              <a:rPr lang="en-US" sz="3600"/>
              <a:t> New York</a:t>
            </a:r>
          </a:p>
          <a:p>
            <a:pPr marL="342900" indent="-342900">
              <a:buFontTx/>
              <a:buAutoNum type="alphaUcPeriod"/>
            </a:pPr>
            <a:endParaRPr lang="en-US" sz="3600"/>
          </a:p>
          <a:p>
            <a:pPr marL="342900" indent="-342900">
              <a:buFontTx/>
              <a:buAutoNum type="alphaUcPeriod"/>
            </a:pPr>
            <a:r>
              <a:rPr lang="en-US" sz="3600"/>
              <a:t> Alaska</a:t>
            </a:r>
          </a:p>
          <a:p>
            <a:pPr marL="342900" indent="-342900">
              <a:buFontTx/>
              <a:buAutoNum type="alphaUcPeriod"/>
            </a:pPr>
            <a:endParaRPr lang="en-US" sz="3600"/>
          </a:p>
          <a:p>
            <a:pPr marL="342900" indent="-342900">
              <a:buFontTx/>
              <a:buAutoNum type="alphaUcPeriod"/>
            </a:pPr>
            <a:r>
              <a:rPr lang="en-US" sz="3600"/>
              <a:t> France</a:t>
            </a:r>
          </a:p>
          <a:p>
            <a:pPr marL="342900" indent="-342900">
              <a:buFontTx/>
              <a:buAutoNum type="alphaUcPeriod"/>
            </a:pPr>
            <a:endParaRPr lang="en-US" sz="3600"/>
          </a:p>
          <a:p>
            <a:pPr marL="342900" indent="-342900">
              <a:buFontTx/>
              <a:buAutoNum type="alphaUcPeriod"/>
            </a:pPr>
            <a:r>
              <a:rPr lang="en-US" sz="3600"/>
              <a:t> New Mexico</a:t>
            </a:r>
          </a:p>
        </p:txBody>
      </p:sp>
      <p:pic>
        <p:nvPicPr>
          <p:cNvPr id="1079326" name="Picture 30" descr="curlyheart_c"/>
          <p:cNvPicPr>
            <a:picLocks noChangeAspect="1" noChangeArrowheads="1"/>
          </p:cNvPicPr>
          <p:nvPr/>
        </p:nvPicPr>
        <p:blipFill>
          <a:blip r:embed="rId2" cstate="print"/>
          <a:srcRect/>
          <a:stretch>
            <a:fillRect/>
          </a:stretch>
        </p:blipFill>
        <p:spPr bwMode="auto">
          <a:xfrm>
            <a:off x="4648200" y="1600200"/>
            <a:ext cx="4191000" cy="37941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ctrTitle"/>
          </p:nvPr>
        </p:nvSpPr>
        <p:spPr>
          <a:xfrm>
            <a:off x="1371600" y="533400"/>
            <a:ext cx="7239000" cy="1752600"/>
          </a:xfrm>
        </p:spPr>
        <p:txBody>
          <a:bodyPr/>
          <a:lstStyle/>
          <a:p>
            <a:pPr algn="l"/>
            <a:r>
              <a:rPr lang="en-US" b="1">
                <a:solidFill>
                  <a:srgbClr val="663300"/>
                </a:solidFill>
              </a:rPr>
              <a:t>Self-questioning helps  </a:t>
            </a:r>
            <a:br>
              <a:rPr lang="en-US" b="1">
                <a:solidFill>
                  <a:srgbClr val="663300"/>
                </a:solidFill>
              </a:rPr>
            </a:br>
            <a:r>
              <a:rPr lang="en-US" b="1">
                <a:solidFill>
                  <a:srgbClr val="663300"/>
                </a:solidFill>
              </a:rPr>
              <a:t>readers construct meaning,  and draw conclusions</a:t>
            </a:r>
          </a:p>
        </p:txBody>
      </p:sp>
      <p:sp>
        <p:nvSpPr>
          <p:cNvPr id="1051651" name="Rectangle 3"/>
          <p:cNvSpPr>
            <a:spLocks noGrp="1" noChangeArrowheads="1"/>
          </p:cNvSpPr>
          <p:nvPr>
            <p:ph type="subTitle" idx="1"/>
          </p:nvPr>
        </p:nvSpPr>
        <p:spPr>
          <a:xfrm>
            <a:off x="3352800" y="2590800"/>
            <a:ext cx="5334000" cy="3581400"/>
          </a:xfrm>
        </p:spPr>
        <p:txBody>
          <a:bodyPr/>
          <a:lstStyle/>
          <a:p>
            <a:pPr algn="l">
              <a:lnSpc>
                <a:spcPct val="110000"/>
              </a:lnSpc>
            </a:pPr>
            <a:r>
              <a:rPr lang="en-US" b="1" i="1">
                <a:solidFill>
                  <a:srgbClr val="268E1E"/>
                </a:solidFill>
              </a:rPr>
              <a:t>Questioning and inferring</a:t>
            </a:r>
          </a:p>
          <a:p>
            <a:pPr algn="l">
              <a:lnSpc>
                <a:spcPct val="110000"/>
              </a:lnSpc>
            </a:pPr>
            <a:r>
              <a:rPr lang="en-US" b="1" i="1">
                <a:solidFill>
                  <a:srgbClr val="268E1E"/>
                </a:solidFill>
              </a:rPr>
              <a:t>work in tandem to enhance the understanding of text.</a:t>
            </a:r>
          </a:p>
          <a:p>
            <a:pPr>
              <a:lnSpc>
                <a:spcPct val="90000"/>
              </a:lnSpc>
            </a:pPr>
            <a:r>
              <a:rPr lang="en-US" b="1" i="1">
                <a:solidFill>
                  <a:srgbClr val="268E1E"/>
                </a:solidFill>
              </a:rPr>
              <a:t>                 -</a:t>
            </a:r>
            <a:r>
              <a:rPr lang="en-US" sz="2000" b="1" i="1">
                <a:solidFill>
                  <a:srgbClr val="268E1E"/>
                </a:solidFill>
              </a:rPr>
              <a:t>Harvey and Goudvis</a:t>
            </a:r>
          </a:p>
          <a:p>
            <a:pPr>
              <a:lnSpc>
                <a:spcPct val="90000"/>
              </a:lnSpc>
            </a:pPr>
            <a:r>
              <a:rPr lang="en-US" sz="2000" b="1" i="1">
                <a:solidFill>
                  <a:srgbClr val="268E1E"/>
                </a:solidFill>
              </a:rPr>
              <a:t>                         </a:t>
            </a:r>
            <a:r>
              <a:rPr lang="en-US" sz="2000" b="1" i="1" u="sng">
                <a:solidFill>
                  <a:srgbClr val="268E1E"/>
                </a:solidFill>
              </a:rPr>
              <a:t>Strategies That Work</a:t>
            </a:r>
          </a:p>
          <a:p>
            <a:pPr>
              <a:lnSpc>
                <a:spcPct val="90000"/>
              </a:lnSpc>
            </a:pPr>
            <a:endParaRPr lang="en-US" sz="2000" b="1" u="sng">
              <a:solidFill>
                <a:srgbClr val="268E1E"/>
              </a:solidFill>
            </a:endParaRPr>
          </a:p>
          <a:p>
            <a:pPr>
              <a:lnSpc>
                <a:spcPct val="90000"/>
              </a:lnSpc>
            </a:pPr>
            <a:endParaRPr lang="en-US" sz="2000" u="sng">
              <a:solidFill>
                <a:srgbClr val="268E1E"/>
              </a:solidFill>
            </a:endParaRPr>
          </a:p>
        </p:txBody>
      </p:sp>
      <p:pic>
        <p:nvPicPr>
          <p:cNvPr id="1051656" name="Picture 8" descr="scotty_c"/>
          <p:cNvPicPr>
            <a:picLocks noChangeAspect="1" noChangeArrowheads="1"/>
          </p:cNvPicPr>
          <p:nvPr/>
        </p:nvPicPr>
        <p:blipFill>
          <a:blip r:embed="rId3" cstate="print"/>
          <a:srcRect/>
          <a:stretch>
            <a:fillRect/>
          </a:stretch>
        </p:blipFill>
        <p:spPr bwMode="auto">
          <a:xfrm>
            <a:off x="609600" y="2514600"/>
            <a:ext cx="1538288" cy="2655888"/>
          </a:xfrm>
          <a:prstGeom prst="rect">
            <a:avLst/>
          </a:prstGeom>
          <a:noFill/>
        </p:spPr>
      </p:pic>
      <p:pic>
        <p:nvPicPr>
          <p:cNvPr id="1051657" name="Picture 9" descr="scooter_c"/>
          <p:cNvPicPr>
            <a:picLocks noChangeAspect="1" noChangeArrowheads="1"/>
          </p:cNvPicPr>
          <p:nvPr/>
        </p:nvPicPr>
        <p:blipFill>
          <a:blip r:embed="rId4" cstate="print"/>
          <a:srcRect/>
          <a:stretch>
            <a:fillRect/>
          </a:stretch>
        </p:blipFill>
        <p:spPr bwMode="auto">
          <a:xfrm>
            <a:off x="3962400" y="4724400"/>
            <a:ext cx="1301750" cy="13589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746125"/>
          </a:xfrm>
        </p:spPr>
        <p:txBody>
          <a:bodyPr/>
          <a:lstStyle/>
          <a:p>
            <a:r>
              <a:rPr lang="en-US"/>
              <a:t>Sample Question Stems:</a:t>
            </a:r>
          </a:p>
        </p:txBody>
      </p:sp>
      <p:sp>
        <p:nvSpPr>
          <p:cNvPr id="41987" name="Rectangle 3"/>
          <p:cNvSpPr>
            <a:spLocks noGrp="1" noChangeArrowheads="1"/>
          </p:cNvSpPr>
          <p:nvPr>
            <p:ph type="body" idx="1"/>
          </p:nvPr>
        </p:nvSpPr>
        <p:spPr>
          <a:xfrm>
            <a:off x="533400" y="2438400"/>
            <a:ext cx="8153400" cy="3581400"/>
          </a:xfrm>
        </p:spPr>
        <p:txBody>
          <a:bodyPr/>
          <a:lstStyle/>
          <a:p>
            <a:pPr>
              <a:lnSpc>
                <a:spcPct val="75000"/>
              </a:lnSpc>
              <a:buClr>
                <a:srgbClr val="FF0000"/>
              </a:buClr>
              <a:buFont typeface="Wingdings" pitchFamily="2" charset="2"/>
              <a:buChar char="r"/>
            </a:pPr>
            <a:r>
              <a:rPr lang="en-US" sz="2800"/>
              <a:t> </a:t>
            </a:r>
            <a:r>
              <a:rPr lang="en-US" sz="2800" b="1"/>
              <a:t>What conclusions can be drawn about…?</a:t>
            </a:r>
          </a:p>
          <a:p>
            <a:pPr>
              <a:lnSpc>
                <a:spcPct val="75000"/>
              </a:lnSpc>
              <a:buClr>
                <a:srgbClr val="FF0000"/>
              </a:buClr>
              <a:buFont typeface="Wingdings" pitchFamily="2" charset="2"/>
              <a:buNone/>
            </a:pPr>
            <a:r>
              <a:rPr lang="en-US" sz="2800" b="1"/>
              <a:t>   	 	Support your answer with information 	and details from the passage.</a:t>
            </a:r>
          </a:p>
          <a:p>
            <a:pPr>
              <a:lnSpc>
                <a:spcPct val="75000"/>
              </a:lnSpc>
              <a:buClr>
                <a:srgbClr val="FF0000"/>
              </a:buClr>
              <a:buFont typeface="Wingdings" pitchFamily="2" charset="2"/>
              <a:buChar char="r"/>
            </a:pPr>
            <a:r>
              <a:rPr lang="en-US" sz="2800" b="1"/>
              <a:t>  What conclusions can be drawn from the 	fact that…?		</a:t>
            </a:r>
          </a:p>
          <a:p>
            <a:pPr>
              <a:lnSpc>
                <a:spcPct val="75000"/>
              </a:lnSpc>
              <a:buClr>
                <a:srgbClr val="FF0000"/>
              </a:buClr>
              <a:buFont typeface="Wingdings" pitchFamily="2" charset="2"/>
              <a:buChar char="r"/>
            </a:pPr>
            <a:r>
              <a:rPr lang="en-US" sz="2800" b="1"/>
              <a:t>  What examples can you find to support the 	conclusion that…?</a:t>
            </a:r>
          </a:p>
          <a:p>
            <a:pPr>
              <a:lnSpc>
                <a:spcPct val="75000"/>
              </a:lnSpc>
              <a:buClr>
                <a:srgbClr val="FF0000"/>
              </a:buClr>
              <a:buFont typeface="Wingdings" pitchFamily="2" charset="2"/>
              <a:buChar char="r"/>
            </a:pPr>
            <a:r>
              <a:rPr lang="en-US" sz="2800" b="1"/>
              <a:t>  What facts would you select to show 	that…?</a:t>
            </a:r>
          </a:p>
          <a:p>
            <a:pPr>
              <a:lnSpc>
                <a:spcPct val="75000"/>
              </a:lnSpc>
              <a:buClr>
                <a:srgbClr val="FF0000"/>
              </a:buClr>
              <a:buFont typeface="Wingdings" pitchFamily="2" charset="2"/>
              <a:buChar char="r"/>
            </a:pPr>
            <a:r>
              <a:rPr lang="en-US" sz="2800" b="1"/>
              <a:t>  What facts justify the conclusion that…?</a:t>
            </a:r>
          </a:p>
        </p:txBody>
      </p:sp>
      <p:sp>
        <p:nvSpPr>
          <p:cNvPr id="41988" name="Text Box 4"/>
          <p:cNvSpPr txBox="1">
            <a:spLocks noChangeArrowheads="1"/>
          </p:cNvSpPr>
          <p:nvPr/>
        </p:nvSpPr>
        <p:spPr bwMode="auto">
          <a:xfrm>
            <a:off x="457200" y="1371600"/>
            <a:ext cx="8305800" cy="707886"/>
          </a:xfrm>
          <a:prstGeom prst="rect">
            <a:avLst/>
          </a:prstGeom>
          <a:solidFill>
            <a:srgbClr val="FFFF66"/>
          </a:solidFill>
          <a:ln w="57150">
            <a:solidFill>
              <a:schemeClr val="tx1"/>
            </a:solidFill>
            <a:miter lim="800000"/>
            <a:headEnd/>
            <a:tailEnd/>
          </a:ln>
          <a:effectLst/>
        </p:spPr>
        <p:txBody>
          <a:bodyPr>
            <a:spAutoFit/>
          </a:bodyPr>
          <a:lstStyle/>
          <a:p>
            <a:pPr eaLnBrk="0" hangingPunct="0">
              <a:spcBef>
                <a:spcPct val="50000"/>
              </a:spcBef>
            </a:pPr>
            <a:r>
              <a:rPr lang="en-US" sz="2000" b="1" dirty="0"/>
              <a:t>Finish the sentence stems with statements that you could use with topics or content that </a:t>
            </a:r>
            <a:r>
              <a:rPr lang="en-US" sz="2000" b="1" dirty="0" smtClean="0"/>
              <a:t>you are reading in any subject..</a:t>
            </a:r>
            <a:endParaRPr lang="en-US" sz="2000" b="1" dirty="0"/>
          </a:p>
        </p:txBody>
      </p:sp>
      <p:pic>
        <p:nvPicPr>
          <p:cNvPr id="41989" name="Picture 5" descr="schoolboy_c"/>
          <p:cNvPicPr>
            <a:picLocks noChangeAspect="1" noChangeArrowheads="1"/>
          </p:cNvPicPr>
          <p:nvPr/>
        </p:nvPicPr>
        <p:blipFill>
          <a:blip r:embed="rId3" cstate="print"/>
          <a:srcRect/>
          <a:stretch>
            <a:fillRect/>
          </a:stretch>
        </p:blipFill>
        <p:spPr bwMode="auto">
          <a:xfrm>
            <a:off x="7848600" y="228600"/>
            <a:ext cx="606425" cy="963613"/>
          </a:xfrm>
          <a:prstGeom prst="rect">
            <a:avLst/>
          </a:prstGeom>
          <a:noFill/>
        </p:spPr>
      </p:pic>
      <p:pic>
        <p:nvPicPr>
          <p:cNvPr id="41990" name="Picture 6" descr="schoolgirl_c"/>
          <p:cNvPicPr>
            <a:picLocks noChangeAspect="1" noChangeArrowheads="1"/>
          </p:cNvPicPr>
          <p:nvPr/>
        </p:nvPicPr>
        <p:blipFill>
          <a:blip r:embed="rId4" cstate="print"/>
          <a:srcRect/>
          <a:stretch>
            <a:fillRect/>
          </a:stretch>
        </p:blipFill>
        <p:spPr bwMode="auto">
          <a:xfrm>
            <a:off x="533400" y="152400"/>
            <a:ext cx="677863" cy="10080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1325562"/>
          </a:xfrm>
          <a:solidFill>
            <a:srgbClr val="FF0000"/>
          </a:solidFill>
        </p:spPr>
        <p:txBody>
          <a:bodyPr/>
          <a:lstStyle/>
          <a:p>
            <a:r>
              <a:rPr lang="en-US" sz="3600"/>
              <a:t>Learn to Think…Think to Learn</a:t>
            </a:r>
          </a:p>
        </p:txBody>
      </p:sp>
      <p:sp>
        <p:nvSpPr>
          <p:cNvPr id="26628" name="Rectangle 4" descr="Parchment"/>
          <p:cNvSpPr>
            <a:spLocks noGrp="1" noChangeArrowheads="1"/>
          </p:cNvSpPr>
          <p:nvPr>
            <p:ph type="body" sz="half" idx="1"/>
          </p:nvPr>
        </p:nvSpPr>
        <p:spPr>
          <a:xfrm>
            <a:off x="457200" y="1771650"/>
            <a:ext cx="4038600" cy="4629150"/>
          </a:xfrm>
          <a:blipFill dpi="0" rotWithShape="1">
            <a:blip r:embed="rId3" cstate="print"/>
            <a:srcRect/>
            <a:tile tx="0" ty="0" sx="100000" sy="100000" flip="none" algn="tl"/>
          </a:blipFill>
          <a:ln>
            <a:solidFill>
              <a:schemeClr val="tx1"/>
            </a:solidFill>
          </a:ln>
        </p:spPr>
        <p:txBody>
          <a:bodyPr/>
          <a:lstStyle/>
          <a:p>
            <a:pPr marL="514350" indent="-514350">
              <a:buFontTx/>
              <a:buNone/>
            </a:pPr>
            <a:r>
              <a:rPr lang="en-US" dirty="0"/>
              <a:t>Effective questioning  </a:t>
            </a:r>
          </a:p>
          <a:p>
            <a:pPr marL="514350" indent="-514350">
              <a:buFontTx/>
              <a:buNone/>
            </a:pPr>
            <a:r>
              <a:rPr lang="en-US" dirty="0"/>
              <a:t>helps </a:t>
            </a:r>
            <a:r>
              <a:rPr lang="en-US" dirty="0" smtClean="0"/>
              <a:t>us…</a:t>
            </a:r>
            <a:endParaRPr lang="en-US" dirty="0"/>
          </a:p>
          <a:p>
            <a:pPr marL="514350" indent="-514350">
              <a:buClr>
                <a:schemeClr val="tx1"/>
              </a:buClr>
              <a:buSzPct val="125000"/>
              <a:buFont typeface="Wingdings" pitchFamily="2" charset="2"/>
              <a:buAutoNum type="arabicPeriod"/>
            </a:pPr>
            <a:r>
              <a:rPr lang="en-US" dirty="0"/>
              <a:t>make </a:t>
            </a:r>
            <a:r>
              <a:rPr lang="en-US" u="sng" dirty="0"/>
              <a:t>predictions</a:t>
            </a:r>
            <a:r>
              <a:rPr lang="en-US" dirty="0"/>
              <a:t>,</a:t>
            </a:r>
          </a:p>
          <a:p>
            <a:pPr marL="514350" indent="-514350">
              <a:lnSpc>
                <a:spcPct val="120000"/>
              </a:lnSpc>
              <a:buClr>
                <a:schemeClr val="tx1"/>
              </a:buClr>
              <a:buSzPct val="125000"/>
              <a:buFont typeface="Wingdings" pitchFamily="2" charset="2"/>
              <a:buAutoNum type="arabicPeriod"/>
            </a:pPr>
            <a:r>
              <a:rPr lang="en-US" dirty="0"/>
              <a:t>give </a:t>
            </a:r>
            <a:r>
              <a:rPr lang="en-US" u="sng" dirty="0"/>
              <a:t>reasons</a:t>
            </a:r>
            <a:r>
              <a:rPr lang="en-US" dirty="0"/>
              <a:t>,</a:t>
            </a:r>
          </a:p>
          <a:p>
            <a:pPr marL="514350" indent="-514350">
              <a:lnSpc>
                <a:spcPct val="85000"/>
              </a:lnSpc>
              <a:buClr>
                <a:schemeClr val="tx1"/>
              </a:buClr>
              <a:buSzPct val="125000"/>
              <a:buFont typeface="Wingdings" pitchFamily="2" charset="2"/>
              <a:buAutoNum type="arabicPeriod"/>
            </a:pPr>
            <a:r>
              <a:rPr lang="en-US" dirty="0"/>
              <a:t>distinguish </a:t>
            </a:r>
            <a:r>
              <a:rPr lang="en-US" u="sng" dirty="0"/>
              <a:t>fact from</a:t>
            </a:r>
          </a:p>
          <a:p>
            <a:pPr marL="514350" indent="-514350">
              <a:lnSpc>
                <a:spcPct val="85000"/>
              </a:lnSpc>
              <a:buClr>
                <a:schemeClr val="tx1"/>
              </a:buClr>
              <a:buSzPct val="125000"/>
              <a:buFont typeface="Wingdings" pitchFamily="2" charset="2"/>
              <a:buNone/>
            </a:pPr>
            <a:r>
              <a:rPr lang="en-US" dirty="0"/>
              <a:t>     </a:t>
            </a:r>
            <a:r>
              <a:rPr lang="en-US" u="sng" dirty="0"/>
              <a:t>opinion,</a:t>
            </a:r>
          </a:p>
          <a:p>
            <a:pPr marL="514350" indent="-514350">
              <a:lnSpc>
                <a:spcPct val="115000"/>
              </a:lnSpc>
              <a:buClr>
                <a:schemeClr val="tx1"/>
              </a:buClr>
              <a:buSzPct val="125000"/>
              <a:buFont typeface="Wingdings" pitchFamily="2" charset="2"/>
              <a:buAutoNum type="arabicPeriod" startAt="4"/>
            </a:pPr>
            <a:r>
              <a:rPr lang="en-US" dirty="0"/>
              <a:t>determine </a:t>
            </a:r>
            <a:r>
              <a:rPr lang="en-US" u="sng" dirty="0"/>
              <a:t>bias</a:t>
            </a:r>
            <a:r>
              <a:rPr lang="en-US" dirty="0"/>
              <a:t>, &amp;</a:t>
            </a:r>
            <a:endParaRPr lang="en-US" u="sng" dirty="0"/>
          </a:p>
          <a:p>
            <a:pPr marL="514350" indent="-514350">
              <a:lnSpc>
                <a:spcPct val="85000"/>
              </a:lnSpc>
              <a:buClr>
                <a:schemeClr val="tx1"/>
              </a:buClr>
              <a:buSzPct val="125000"/>
              <a:buFont typeface="Wingdings" pitchFamily="2" charset="2"/>
              <a:buAutoNum type="arabicPeriod" startAt="4"/>
            </a:pPr>
            <a:r>
              <a:rPr lang="en-US" dirty="0"/>
              <a:t>check the </a:t>
            </a:r>
            <a:r>
              <a:rPr lang="en-US" u="sng" dirty="0"/>
              <a:t>validity of evidence</a:t>
            </a:r>
          </a:p>
        </p:txBody>
      </p:sp>
      <p:sp>
        <p:nvSpPr>
          <p:cNvPr id="26629" name="Rectangle 5" descr="Parchment"/>
          <p:cNvSpPr>
            <a:spLocks noGrp="1" noChangeArrowheads="1"/>
          </p:cNvSpPr>
          <p:nvPr>
            <p:ph type="body" sz="half" idx="2"/>
          </p:nvPr>
        </p:nvSpPr>
        <p:spPr>
          <a:xfrm>
            <a:off x="4724400" y="1752600"/>
            <a:ext cx="4114800" cy="4648200"/>
          </a:xfrm>
          <a:blipFill dpi="0" rotWithShape="1">
            <a:blip r:embed="rId3" cstate="print"/>
            <a:srcRect/>
            <a:tile tx="0" ty="0" sx="100000" sy="100000" flip="none" algn="tl"/>
          </a:blipFill>
          <a:ln>
            <a:solidFill>
              <a:schemeClr val="tx1"/>
            </a:solidFill>
          </a:ln>
        </p:spPr>
        <p:txBody>
          <a:bodyPr/>
          <a:lstStyle/>
          <a:p>
            <a:pPr marL="514350" indent="-514350">
              <a:buFontTx/>
              <a:buNone/>
            </a:pPr>
            <a:r>
              <a:rPr lang="en-US" dirty="0" smtClean="0"/>
              <a:t>We </a:t>
            </a:r>
            <a:r>
              <a:rPr lang="en-US" dirty="0"/>
              <a:t>remember</a:t>
            </a:r>
          </a:p>
          <a:p>
            <a:pPr marL="514350" indent="-514350">
              <a:buFontTx/>
              <a:buNone/>
            </a:pPr>
            <a:r>
              <a:rPr lang="en-US" dirty="0"/>
              <a:t>when asked to…</a:t>
            </a:r>
          </a:p>
          <a:p>
            <a:pPr marL="514350" indent="-514350">
              <a:buClr>
                <a:srgbClr val="FF0000"/>
              </a:buClr>
              <a:buSzPct val="125000"/>
              <a:buFont typeface="Wingdings" pitchFamily="2" charset="2"/>
              <a:buChar char="Ø"/>
            </a:pPr>
            <a:r>
              <a:rPr lang="en-US" dirty="0"/>
              <a:t>brainstorm new ideas,</a:t>
            </a:r>
          </a:p>
          <a:p>
            <a:pPr marL="514350" indent="-514350">
              <a:buClr>
                <a:srgbClr val="FF0000"/>
              </a:buClr>
              <a:buSzPct val="125000"/>
              <a:buFont typeface="Wingdings" pitchFamily="2" charset="2"/>
              <a:buChar char="Ø"/>
            </a:pPr>
            <a:r>
              <a:rPr lang="en-US" dirty="0"/>
              <a:t>think up solutions to problems,</a:t>
            </a:r>
          </a:p>
          <a:p>
            <a:pPr marL="514350" indent="-514350">
              <a:buClr>
                <a:srgbClr val="FF0000"/>
              </a:buClr>
              <a:buSzPct val="125000"/>
              <a:buFont typeface="Wingdings" pitchFamily="2" charset="2"/>
              <a:buChar char="Ø"/>
            </a:pPr>
            <a:r>
              <a:rPr lang="en-US" dirty="0"/>
              <a:t>weigh pros &amp;cons,</a:t>
            </a:r>
          </a:p>
          <a:p>
            <a:pPr marL="514350" indent="-514350">
              <a:buClr>
                <a:srgbClr val="FF0000"/>
              </a:buClr>
              <a:buSzPct val="125000"/>
              <a:buFont typeface="Wingdings" pitchFamily="2" charset="2"/>
              <a:buChar char="Ø"/>
            </a:pPr>
            <a:r>
              <a:rPr lang="en-US" dirty="0"/>
              <a:t>make decisions, &amp;</a:t>
            </a:r>
          </a:p>
          <a:p>
            <a:pPr marL="514350" indent="-514350">
              <a:buClr>
                <a:srgbClr val="FF0000"/>
              </a:buClr>
              <a:buSzPct val="125000"/>
              <a:buFont typeface="Wingdings" pitchFamily="2" charset="2"/>
              <a:buChar char="Ø"/>
            </a:pPr>
            <a:r>
              <a:rPr lang="en-US" dirty="0"/>
              <a:t>debate evidence.</a:t>
            </a:r>
          </a:p>
          <a:p>
            <a:pPr marL="514350" indent="-514350">
              <a:buClr>
                <a:srgbClr val="FF0000"/>
              </a:buClr>
              <a:buSzPct val="125000"/>
              <a:buFont typeface="Wingdings" pitchFamily="2" charset="2"/>
              <a:buNone/>
            </a:pPr>
            <a:endParaRPr lang="en-US" dirty="0"/>
          </a:p>
        </p:txBody>
      </p:sp>
      <p:sp>
        <p:nvSpPr>
          <p:cNvPr id="26630" name="Text Box 6"/>
          <p:cNvSpPr txBox="1">
            <a:spLocks noChangeArrowheads="1"/>
          </p:cNvSpPr>
          <p:nvPr/>
        </p:nvSpPr>
        <p:spPr bwMode="auto">
          <a:xfrm>
            <a:off x="381000" y="152400"/>
            <a:ext cx="8458200" cy="457200"/>
          </a:xfrm>
          <a:prstGeom prst="rect">
            <a:avLst/>
          </a:prstGeom>
          <a:solidFill>
            <a:schemeClr val="tx1"/>
          </a:solidFill>
          <a:ln w="9525">
            <a:noFill/>
            <a:miter lim="800000"/>
            <a:headEnd/>
            <a:tailEnd/>
          </a:ln>
          <a:effectLst/>
        </p:spPr>
        <p:txBody>
          <a:bodyPr>
            <a:spAutoFit/>
          </a:bodyPr>
          <a:lstStyle/>
          <a:p>
            <a:pPr algn="ctr" eaLnBrk="0" hangingPunct="0">
              <a:spcBef>
                <a:spcPct val="50000"/>
              </a:spcBef>
            </a:pPr>
            <a:r>
              <a:rPr lang="en-US" sz="2400" b="1" dirty="0" smtClean="0">
                <a:solidFill>
                  <a:schemeClr val="bg1"/>
                </a:solidFill>
              </a:rPr>
              <a:t>Think </a:t>
            </a:r>
            <a:r>
              <a:rPr lang="en-US" sz="2400" b="1" dirty="0">
                <a:solidFill>
                  <a:schemeClr val="bg1"/>
                </a:solidFill>
              </a:rPr>
              <a:t>Analytically!</a:t>
            </a:r>
          </a:p>
        </p:txBody>
      </p:sp>
      <p:pic>
        <p:nvPicPr>
          <p:cNvPr id="26632" name="Picture 8" descr="littlebirthdaycub_c"/>
          <p:cNvPicPr>
            <a:picLocks noChangeAspect="1" noChangeArrowheads="1"/>
          </p:cNvPicPr>
          <p:nvPr/>
        </p:nvPicPr>
        <p:blipFill>
          <a:blip r:embed="rId4" cstate="print"/>
          <a:srcRect/>
          <a:stretch>
            <a:fillRect/>
          </a:stretch>
        </p:blipFill>
        <p:spPr bwMode="auto">
          <a:xfrm>
            <a:off x="8039100" y="2133600"/>
            <a:ext cx="1104900" cy="1219200"/>
          </a:xfrm>
          <a:prstGeom prst="rect">
            <a:avLst/>
          </a:prstGeom>
          <a:noFill/>
        </p:spPr>
      </p:pic>
      <p:pic>
        <p:nvPicPr>
          <p:cNvPr id="26633" name="Picture 9" descr="jeremy_c"/>
          <p:cNvPicPr>
            <a:picLocks noChangeAspect="1" noChangeArrowheads="1"/>
          </p:cNvPicPr>
          <p:nvPr/>
        </p:nvPicPr>
        <p:blipFill>
          <a:blip r:embed="rId5" cstate="print"/>
          <a:srcRect/>
          <a:stretch>
            <a:fillRect/>
          </a:stretch>
        </p:blipFill>
        <p:spPr bwMode="auto">
          <a:xfrm>
            <a:off x="3886200" y="5575300"/>
            <a:ext cx="985838" cy="1282700"/>
          </a:xfrm>
          <a:prstGeom prst="rect">
            <a:avLst/>
          </a:prstGeom>
          <a:noFill/>
        </p:spPr>
      </p:pic>
      <p:pic>
        <p:nvPicPr>
          <p:cNvPr id="26634" name="Picture 10" descr="chalkboard_c"/>
          <p:cNvPicPr>
            <a:picLocks noChangeAspect="1" noChangeArrowheads="1"/>
          </p:cNvPicPr>
          <p:nvPr/>
        </p:nvPicPr>
        <p:blipFill>
          <a:blip r:embed="rId6" cstate="print"/>
          <a:srcRect/>
          <a:stretch>
            <a:fillRect/>
          </a:stretch>
        </p:blipFill>
        <p:spPr bwMode="auto">
          <a:xfrm>
            <a:off x="152400" y="228600"/>
            <a:ext cx="1223963" cy="16081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Comprehending Reading:</a:t>
            </a:r>
            <a:endParaRPr lang="en-US" dirty="0"/>
          </a:p>
        </p:txBody>
      </p:sp>
      <p:sp>
        <p:nvSpPr>
          <p:cNvPr id="43011" name="Rectangle 3"/>
          <p:cNvSpPr>
            <a:spLocks noGrp="1" noChangeArrowheads="1"/>
          </p:cNvSpPr>
          <p:nvPr>
            <p:ph type="body" idx="1"/>
          </p:nvPr>
        </p:nvSpPr>
        <p:spPr/>
        <p:txBody>
          <a:bodyPr/>
          <a:lstStyle/>
          <a:p>
            <a:pPr>
              <a:buFontTx/>
              <a:buNone/>
            </a:pPr>
            <a:endParaRPr lang="en-US"/>
          </a:p>
        </p:txBody>
      </p:sp>
      <p:sp>
        <p:nvSpPr>
          <p:cNvPr id="43013" name="Text Box 5"/>
          <p:cNvSpPr txBox="1">
            <a:spLocks noChangeArrowheads="1"/>
          </p:cNvSpPr>
          <p:nvPr/>
        </p:nvSpPr>
        <p:spPr bwMode="auto">
          <a:xfrm>
            <a:off x="533400" y="1676400"/>
            <a:ext cx="5943600" cy="1384995"/>
          </a:xfrm>
          <a:prstGeom prst="rect">
            <a:avLst/>
          </a:prstGeom>
          <a:solidFill>
            <a:srgbClr val="FFFFCC"/>
          </a:solidFill>
          <a:ln w="9525">
            <a:noFill/>
            <a:miter lim="800000"/>
            <a:headEnd/>
            <a:tailEnd/>
          </a:ln>
          <a:effectLst/>
        </p:spPr>
        <p:txBody>
          <a:bodyPr>
            <a:spAutoFit/>
          </a:bodyPr>
          <a:lstStyle/>
          <a:p>
            <a:pPr eaLnBrk="0" hangingPunct="0">
              <a:spcBef>
                <a:spcPct val="50000"/>
              </a:spcBef>
            </a:pPr>
            <a:r>
              <a:rPr lang="en-US" sz="2400" b="1" dirty="0"/>
              <a:t>Before </a:t>
            </a:r>
            <a:r>
              <a:rPr lang="en-US" sz="2400" b="1" dirty="0" smtClean="0"/>
              <a:t>Reading </a:t>
            </a:r>
            <a:r>
              <a:rPr lang="en-US" sz="1200" b="1" dirty="0" smtClean="0"/>
              <a:t>(Prediction, Activate Schema)</a:t>
            </a:r>
            <a:r>
              <a:rPr lang="en-US" sz="1200" dirty="0" smtClean="0"/>
              <a:t>:  </a:t>
            </a:r>
            <a:r>
              <a:rPr lang="en-US" sz="2000" dirty="0"/>
              <a:t>M</a:t>
            </a:r>
            <a:r>
              <a:rPr lang="en-US" sz="2000" dirty="0" smtClean="0"/>
              <a:t>ake </a:t>
            </a:r>
            <a:r>
              <a:rPr lang="en-US" sz="2000" dirty="0"/>
              <a:t>predictions or “educated guesses” about what’s to come in a text by looking at the title, subtitles, headings, illustrations, graphics and captions. </a:t>
            </a:r>
          </a:p>
        </p:txBody>
      </p:sp>
      <p:sp>
        <p:nvSpPr>
          <p:cNvPr id="43014" name="Text Box 6"/>
          <p:cNvSpPr txBox="1">
            <a:spLocks noChangeArrowheads="1"/>
          </p:cNvSpPr>
          <p:nvPr/>
        </p:nvSpPr>
        <p:spPr bwMode="auto">
          <a:xfrm>
            <a:off x="533400" y="3352800"/>
            <a:ext cx="8077200" cy="1828800"/>
          </a:xfrm>
          <a:prstGeom prst="rect">
            <a:avLst/>
          </a:prstGeom>
          <a:solidFill>
            <a:srgbClr val="FFFFCC"/>
          </a:solidFill>
          <a:ln w="9525">
            <a:noFill/>
            <a:miter lim="800000"/>
            <a:headEnd/>
            <a:tailEnd/>
          </a:ln>
          <a:effectLst/>
        </p:spPr>
        <p:txBody>
          <a:bodyPr>
            <a:spAutoFit/>
          </a:bodyPr>
          <a:lstStyle/>
          <a:p>
            <a:pPr eaLnBrk="0" hangingPunct="0">
              <a:spcBef>
                <a:spcPct val="50000"/>
              </a:spcBef>
            </a:pPr>
            <a:r>
              <a:rPr lang="en-US" sz="2400" b="1" dirty="0"/>
              <a:t>During </a:t>
            </a:r>
            <a:r>
              <a:rPr lang="en-US" sz="2400" b="1" dirty="0" smtClean="0"/>
              <a:t>Reading </a:t>
            </a:r>
            <a:r>
              <a:rPr lang="en-US" sz="1200" b="1" dirty="0" smtClean="0"/>
              <a:t>(Inference):</a:t>
            </a:r>
            <a:r>
              <a:rPr lang="en-US" sz="1200" dirty="0" smtClean="0"/>
              <a:t>  </a:t>
            </a:r>
            <a:r>
              <a:rPr lang="en-US" sz="2000" dirty="0"/>
              <a:t>Revise predictions based on asking yourself “What new information did I find?” and “How should I change my predictions to make them more accurate?” Then ask yourself “What new predictions can I make?”</a:t>
            </a:r>
          </a:p>
          <a:p>
            <a:pPr eaLnBrk="0" hangingPunct="0">
              <a:spcBef>
                <a:spcPct val="50000"/>
              </a:spcBef>
            </a:pPr>
            <a:endParaRPr lang="en-US" sz="2000" dirty="0"/>
          </a:p>
        </p:txBody>
      </p:sp>
      <p:sp>
        <p:nvSpPr>
          <p:cNvPr id="43015" name="Text Box 7"/>
          <p:cNvSpPr txBox="1">
            <a:spLocks noChangeArrowheads="1"/>
          </p:cNvSpPr>
          <p:nvPr/>
        </p:nvSpPr>
        <p:spPr bwMode="auto">
          <a:xfrm>
            <a:off x="533400" y="4800600"/>
            <a:ext cx="8077200" cy="762000"/>
          </a:xfrm>
          <a:prstGeom prst="rect">
            <a:avLst/>
          </a:prstGeom>
          <a:solidFill>
            <a:srgbClr val="FFFFCC"/>
          </a:solidFill>
          <a:ln w="9525">
            <a:noFill/>
            <a:miter lim="800000"/>
            <a:headEnd/>
            <a:tailEnd/>
          </a:ln>
          <a:effectLst/>
        </p:spPr>
        <p:txBody>
          <a:bodyPr>
            <a:spAutoFit/>
          </a:bodyPr>
          <a:lstStyle/>
          <a:p>
            <a:pPr eaLnBrk="0" hangingPunct="0">
              <a:spcBef>
                <a:spcPct val="50000"/>
              </a:spcBef>
            </a:pPr>
            <a:r>
              <a:rPr lang="en-US" sz="2400" b="1" dirty="0"/>
              <a:t>After </a:t>
            </a:r>
            <a:r>
              <a:rPr lang="en-US" sz="2400" b="1" dirty="0" smtClean="0"/>
              <a:t>Reading </a:t>
            </a:r>
            <a:r>
              <a:rPr lang="en-US" sz="1200" b="1" dirty="0" smtClean="0"/>
              <a:t>(Conclusion)</a:t>
            </a:r>
            <a:r>
              <a:rPr lang="en-US" sz="1200" dirty="0" smtClean="0"/>
              <a:t>:   </a:t>
            </a:r>
            <a:r>
              <a:rPr lang="en-US" sz="2000" dirty="0"/>
              <a:t>Confirm all predictions by finding and citing  evidence and details from the entire passage. </a:t>
            </a:r>
          </a:p>
        </p:txBody>
      </p:sp>
      <p:pic>
        <p:nvPicPr>
          <p:cNvPr id="43018" name="Picture 10" descr="web_b"/>
          <p:cNvPicPr>
            <a:picLocks noChangeAspect="1" noChangeArrowheads="1"/>
          </p:cNvPicPr>
          <p:nvPr/>
        </p:nvPicPr>
        <p:blipFill>
          <a:blip r:embed="rId3" cstate="print"/>
          <a:srcRect/>
          <a:stretch>
            <a:fillRect/>
          </a:stretch>
        </p:blipFill>
        <p:spPr bwMode="auto">
          <a:xfrm>
            <a:off x="6934200" y="1828800"/>
            <a:ext cx="1295400" cy="1096963"/>
          </a:xfrm>
          <a:prstGeom prst="rect">
            <a:avLst/>
          </a:prstGeom>
          <a:noFill/>
        </p:spPr>
      </p:pic>
      <p:pic>
        <p:nvPicPr>
          <p:cNvPr id="43019" name="Picture 11" descr="spider_b"/>
          <p:cNvPicPr>
            <a:picLocks noChangeAspect="1" noChangeArrowheads="1"/>
          </p:cNvPicPr>
          <p:nvPr/>
        </p:nvPicPr>
        <p:blipFill>
          <a:blip r:embed="rId4" cstate="print"/>
          <a:srcRect/>
          <a:stretch>
            <a:fillRect/>
          </a:stretch>
        </p:blipFill>
        <p:spPr bwMode="auto">
          <a:xfrm>
            <a:off x="7696200" y="5410200"/>
            <a:ext cx="1219200" cy="1201738"/>
          </a:xfrm>
          <a:prstGeom prst="rect">
            <a:avLst/>
          </a:prstGeom>
          <a:noFill/>
        </p:spPr>
      </p:pic>
      <p:pic>
        <p:nvPicPr>
          <p:cNvPr id="43020" name="Picture 12" descr="spidey_c"/>
          <p:cNvPicPr>
            <a:picLocks noChangeAspect="1" noChangeArrowheads="1"/>
          </p:cNvPicPr>
          <p:nvPr/>
        </p:nvPicPr>
        <p:blipFill>
          <a:blip r:embed="rId5" cstate="print"/>
          <a:srcRect/>
          <a:stretch>
            <a:fillRect/>
          </a:stretch>
        </p:blipFill>
        <p:spPr bwMode="auto">
          <a:xfrm>
            <a:off x="152400" y="228600"/>
            <a:ext cx="1573213" cy="1143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974725"/>
          </a:xfrm>
        </p:spPr>
        <p:txBody>
          <a:bodyPr/>
          <a:lstStyle/>
          <a:p>
            <a:r>
              <a:rPr lang="en-US" sz="4000">
                <a:solidFill>
                  <a:srgbClr val="FF0000"/>
                </a:solidFill>
                <a:latin typeface="Comic Sans MS" pitchFamily="66" charset="0"/>
              </a:rPr>
              <a:t>Clarifying the             Benchmarks</a:t>
            </a:r>
          </a:p>
        </p:txBody>
      </p:sp>
      <p:sp>
        <p:nvSpPr>
          <p:cNvPr id="12291" name="Rectangle 3" descr="Parchment"/>
          <p:cNvSpPr>
            <a:spLocks noGrp="1" noChangeArrowheads="1"/>
          </p:cNvSpPr>
          <p:nvPr>
            <p:ph type="body" idx="1"/>
          </p:nvPr>
        </p:nvSpPr>
        <p:spPr>
          <a:xfrm>
            <a:off x="381000" y="1600200"/>
            <a:ext cx="8534400" cy="4800600"/>
          </a:xfrm>
          <a:blipFill dpi="0" rotWithShape="1">
            <a:blip r:embed="rId4" cstate="print"/>
            <a:srcRect/>
            <a:tile tx="0" ty="0" sx="100000" sy="100000" flip="none" algn="tl"/>
          </a:blipFill>
        </p:spPr>
        <p:txBody>
          <a:bodyPr/>
          <a:lstStyle/>
          <a:p>
            <a:pPr>
              <a:buFontTx/>
              <a:buNone/>
            </a:pPr>
            <a:r>
              <a:rPr lang="en-US" sz="2400" b="1">
                <a:solidFill>
                  <a:srgbClr val="FF0000"/>
                </a:solidFill>
                <a:latin typeface="Perpetua" pitchFamily="18" charset="0"/>
              </a:rPr>
              <a:t> </a:t>
            </a:r>
            <a:endParaRPr lang="en-US">
              <a:latin typeface="Perpetua" pitchFamily="18" charset="0"/>
            </a:endParaRPr>
          </a:p>
        </p:txBody>
      </p:sp>
      <p:pic>
        <p:nvPicPr>
          <p:cNvPr id="12292" name="Picture 4" descr="FCAT"/>
          <p:cNvPicPr>
            <a:picLocks noChangeAspect="1" noChangeArrowheads="1"/>
          </p:cNvPicPr>
          <p:nvPr/>
        </p:nvPicPr>
        <p:blipFill>
          <a:blip r:embed="rId5" cstate="print"/>
          <a:srcRect/>
          <a:stretch>
            <a:fillRect/>
          </a:stretch>
        </p:blipFill>
        <p:spPr bwMode="auto">
          <a:xfrm>
            <a:off x="838200" y="152400"/>
            <a:ext cx="1371600" cy="1300163"/>
          </a:xfrm>
          <a:prstGeom prst="rect">
            <a:avLst/>
          </a:prstGeom>
          <a:noFill/>
        </p:spPr>
      </p:pic>
      <p:sp>
        <p:nvSpPr>
          <p:cNvPr id="12293" name="Text Box 5"/>
          <p:cNvSpPr txBox="1">
            <a:spLocks noChangeArrowheads="1"/>
          </p:cNvSpPr>
          <p:nvPr/>
        </p:nvSpPr>
        <p:spPr bwMode="auto">
          <a:xfrm>
            <a:off x="381000" y="1600200"/>
            <a:ext cx="8382000" cy="4876800"/>
          </a:xfrm>
          <a:prstGeom prst="rect">
            <a:avLst/>
          </a:prstGeom>
          <a:solidFill>
            <a:srgbClr val="DDDDDD"/>
          </a:solidFill>
          <a:ln w="12700" algn="in">
            <a:solidFill>
              <a:srgbClr val="000000"/>
            </a:solidFill>
            <a:miter lim="800000"/>
            <a:headEnd/>
            <a:tailEnd/>
          </a:ln>
          <a:effectLst/>
        </p:spPr>
        <p:txBody>
          <a:bodyPr lIns="36576" tIns="36576" rIns="36576" bIns="36576"/>
          <a:lstStyle/>
          <a:p>
            <a:r>
              <a:rPr lang="en-US" b="1">
                <a:latin typeface="Comic Sans MS" pitchFamily="66" charset="0"/>
              </a:rPr>
              <a:t>The Benchmarks:</a:t>
            </a:r>
          </a:p>
          <a:p>
            <a:r>
              <a:rPr lang="en-US" b="1">
                <a:latin typeface="Comic Sans MS" pitchFamily="66" charset="0"/>
              </a:rPr>
              <a:t> Reads text and determines the main idea or essential message; identifies relevant supporting details and facts, and arranges events in chronological order.</a:t>
            </a:r>
          </a:p>
          <a:p>
            <a:r>
              <a:rPr lang="en-US" b="1">
                <a:latin typeface="Comic Sans MS" pitchFamily="66" charset="0"/>
              </a:rPr>
              <a:t>(LA.A.2.2.1  Grades 3-5)</a:t>
            </a:r>
          </a:p>
          <a:p>
            <a:r>
              <a:rPr lang="en-US" b="1">
                <a:latin typeface="Comic Sans MS" pitchFamily="66" charset="0"/>
              </a:rPr>
              <a:t> </a:t>
            </a:r>
            <a:endParaRPr lang="en-US" sz="1200" b="1">
              <a:latin typeface="Comic Sans MS" pitchFamily="66" charset="0"/>
            </a:endParaRPr>
          </a:p>
          <a:p>
            <a:r>
              <a:rPr lang="en-US" sz="1600" b="1">
                <a:latin typeface="Comic Sans MS" pitchFamily="66" charset="0"/>
              </a:rPr>
              <a:t>Definition:</a:t>
            </a:r>
          </a:p>
          <a:p>
            <a:r>
              <a:rPr lang="en-US" sz="1600" b="1">
                <a:latin typeface="Comic Sans MS" pitchFamily="66" charset="0"/>
              </a:rPr>
              <a:t>Draw Conclusions:</a:t>
            </a:r>
            <a:r>
              <a:rPr lang="en-US" sz="1600">
                <a:latin typeface="Comic Sans MS" pitchFamily="66" charset="0"/>
              </a:rPr>
              <a:t> uses background knowledge and text information to form an </a:t>
            </a:r>
          </a:p>
          <a:p>
            <a:r>
              <a:rPr lang="en-US" sz="1600">
                <a:latin typeface="Comic Sans MS" pitchFamily="66" charset="0"/>
              </a:rPr>
              <a:t>opinion regarding information not given in a text; specifically able to draw conclusion, when, why, or something happened or who was involved in an action.</a:t>
            </a:r>
          </a:p>
          <a:p>
            <a:r>
              <a:rPr lang="en-US" sz="1600" b="1">
                <a:latin typeface="Comic Sans MS" pitchFamily="66" charset="0"/>
              </a:rPr>
              <a:t>Infers:</a:t>
            </a:r>
            <a:r>
              <a:rPr lang="en-US" sz="1600">
                <a:latin typeface="Comic Sans MS" pitchFamily="66" charset="0"/>
              </a:rPr>
              <a:t> combines prior knowledge and information found in texts to predict or make a judgment.</a:t>
            </a:r>
          </a:p>
          <a:p>
            <a:r>
              <a:rPr lang="en-US" sz="1600">
                <a:latin typeface="Comic Sans MS" pitchFamily="66" charset="0"/>
              </a:rPr>
              <a:t>Good readers often make inferences or draw conclusions based on the information they have.  If they see a big tent and there are clowns standing outside, they would probably think that there is a circus in town.  What they think is happening may not always be correct, but they make the best guesses-or inferences-they can from the information they have</a:t>
            </a:r>
            <a:r>
              <a:rPr lang="en-US" sz="1600"/>
              <a:t>.</a:t>
            </a:r>
          </a:p>
        </p:txBody>
      </p:sp>
      <p:pic>
        <p:nvPicPr>
          <p:cNvPr id="12294" name="Picture 6" descr="Face Cat"/>
          <p:cNvPicPr preferRelativeResize="0">
            <a:picLocks noChangeAspect="1" noChangeArrowheads="1"/>
          </p:cNvPicPr>
          <p:nvPr>
            <p:custDataLst>
              <p:tags r:id="rId1"/>
            </p:custDataLst>
          </p:nvPr>
        </p:nvPicPr>
        <p:blipFill>
          <a:blip r:embed="rId6" cstate="print"/>
          <a:srcRect/>
          <a:stretch>
            <a:fillRect/>
          </a:stretch>
        </p:blipFill>
        <p:spPr bwMode="auto">
          <a:xfrm>
            <a:off x="7010400" y="381000"/>
            <a:ext cx="1524000" cy="1030288"/>
          </a:xfrm>
          <a:prstGeom prst="rect">
            <a:avLst/>
          </a:prstGeom>
          <a:noFill/>
          <a:ln w="38100">
            <a:noFill/>
            <a:miter lim="800000"/>
            <a:headEnd/>
            <a:tailEnd/>
          </a:ln>
          <a:effectLst/>
        </p:spPr>
      </p:pic>
      <p:pic>
        <p:nvPicPr>
          <p:cNvPr id="12295" name="Picture 7" descr="fishy_c"/>
          <p:cNvPicPr>
            <a:picLocks noChangeAspect="1" noChangeArrowheads="1"/>
          </p:cNvPicPr>
          <p:nvPr/>
        </p:nvPicPr>
        <p:blipFill>
          <a:blip r:embed="rId7" cstate="print"/>
          <a:srcRect/>
          <a:stretch>
            <a:fillRect/>
          </a:stretch>
        </p:blipFill>
        <p:spPr bwMode="auto">
          <a:xfrm>
            <a:off x="5791200" y="2667000"/>
            <a:ext cx="990600" cy="730250"/>
          </a:xfrm>
          <a:prstGeom prst="rect">
            <a:avLst/>
          </a:prstGeom>
          <a:noFill/>
        </p:spPr>
      </p:pic>
      <p:pic>
        <p:nvPicPr>
          <p:cNvPr id="12296" name="Picture 8" descr="fishy_c"/>
          <p:cNvPicPr>
            <a:picLocks noChangeAspect="1" noChangeArrowheads="1"/>
          </p:cNvPicPr>
          <p:nvPr/>
        </p:nvPicPr>
        <p:blipFill>
          <a:blip r:embed="rId7" cstate="print"/>
          <a:srcRect/>
          <a:stretch>
            <a:fillRect/>
          </a:stretch>
        </p:blipFill>
        <p:spPr bwMode="auto">
          <a:xfrm>
            <a:off x="8229600" y="6096000"/>
            <a:ext cx="774700" cy="571500"/>
          </a:xfrm>
          <a:prstGeom prst="rect">
            <a:avLst/>
          </a:prstGeom>
          <a:noFill/>
        </p:spPr>
      </p:pic>
      <p:pic>
        <p:nvPicPr>
          <p:cNvPr id="12297" name="Picture 9" descr="fishy_c"/>
          <p:cNvPicPr>
            <a:picLocks noChangeAspect="1" noChangeArrowheads="1"/>
          </p:cNvPicPr>
          <p:nvPr/>
        </p:nvPicPr>
        <p:blipFill>
          <a:blip r:embed="rId7" cstate="print"/>
          <a:srcRect/>
          <a:stretch>
            <a:fillRect/>
          </a:stretch>
        </p:blipFill>
        <p:spPr bwMode="auto">
          <a:xfrm>
            <a:off x="2971800" y="5791200"/>
            <a:ext cx="774700" cy="5715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Grp="1" noChangeArrowheads="1"/>
          </p:cNvSpPr>
          <p:nvPr>
            <p:ph type="ctrTitle"/>
          </p:nvPr>
        </p:nvSpPr>
        <p:spPr>
          <a:xfrm>
            <a:off x="1279525" y="762000"/>
            <a:ext cx="7178675" cy="1524000"/>
          </a:xfrm>
        </p:spPr>
        <p:txBody>
          <a:bodyPr/>
          <a:lstStyle/>
          <a:p>
            <a:r>
              <a:rPr lang="en-US" b="1">
                <a:solidFill>
                  <a:srgbClr val="663300"/>
                </a:solidFill>
              </a:rPr>
              <a:t>Synthesizing Information, Constructing Meaning, and </a:t>
            </a:r>
            <a:br>
              <a:rPr lang="en-US" b="1">
                <a:solidFill>
                  <a:srgbClr val="663300"/>
                </a:solidFill>
              </a:rPr>
            </a:br>
            <a:r>
              <a:rPr lang="en-US" b="1">
                <a:solidFill>
                  <a:srgbClr val="663300"/>
                </a:solidFill>
              </a:rPr>
              <a:t>Drawing Conclusions</a:t>
            </a:r>
          </a:p>
        </p:txBody>
      </p:sp>
      <p:sp>
        <p:nvSpPr>
          <p:cNvPr id="1047555" name="Rectangle 3"/>
          <p:cNvSpPr>
            <a:spLocks noGrp="1" noChangeArrowheads="1"/>
          </p:cNvSpPr>
          <p:nvPr>
            <p:ph type="subTitle" idx="1"/>
          </p:nvPr>
        </p:nvSpPr>
        <p:spPr>
          <a:xfrm>
            <a:off x="609600" y="2743200"/>
            <a:ext cx="5256213" cy="3124200"/>
          </a:xfrm>
        </p:spPr>
        <p:txBody>
          <a:bodyPr/>
          <a:lstStyle/>
          <a:p>
            <a:pPr algn="l"/>
            <a:r>
              <a:rPr lang="en-US" sz="2400" b="1">
                <a:solidFill>
                  <a:srgbClr val="007FAC"/>
                </a:solidFill>
              </a:rPr>
              <a:t>“Proficient readers use images to draw conclusions, to create distinct and unique interpretations of the text, to recall details significant to the text, and to recall a text after it has been read.”</a:t>
            </a:r>
          </a:p>
          <a:p>
            <a:r>
              <a:rPr lang="en-US" sz="2400" b="1">
                <a:solidFill>
                  <a:srgbClr val="007FAC"/>
                </a:solidFill>
              </a:rPr>
              <a:t>~ </a:t>
            </a:r>
            <a:r>
              <a:rPr lang="en-US" sz="2400" b="1" i="1">
                <a:solidFill>
                  <a:srgbClr val="007FAC"/>
                </a:solidFill>
              </a:rPr>
              <a:t>Ellin Keene, </a:t>
            </a:r>
            <a:r>
              <a:rPr lang="en-US" sz="2400" b="1" i="1" u="sng">
                <a:solidFill>
                  <a:srgbClr val="007FAC"/>
                </a:solidFill>
              </a:rPr>
              <a:t>Mosaic of Thought</a:t>
            </a:r>
          </a:p>
          <a:p>
            <a:endParaRPr lang="en-US" sz="2400" b="1">
              <a:solidFill>
                <a:srgbClr val="007FAC"/>
              </a:solidFill>
            </a:endParaRPr>
          </a:p>
          <a:p>
            <a:endParaRPr lang="en-US" sz="2400"/>
          </a:p>
        </p:txBody>
      </p:sp>
      <p:sp>
        <p:nvSpPr>
          <p:cNvPr id="1047556" name="Rectangle 4"/>
          <p:cNvSpPr>
            <a:spLocks noChangeArrowheads="1"/>
          </p:cNvSpPr>
          <p:nvPr/>
        </p:nvSpPr>
        <p:spPr bwMode="auto">
          <a:xfrm>
            <a:off x="533400" y="2667000"/>
            <a:ext cx="5410200" cy="3505200"/>
          </a:xfrm>
          <a:prstGeom prst="rect">
            <a:avLst/>
          </a:prstGeom>
          <a:noFill/>
          <a:ln w="9525">
            <a:solidFill>
              <a:schemeClr val="tx1"/>
            </a:solidFill>
            <a:miter lim="800000"/>
            <a:headEnd/>
            <a:tailEnd/>
          </a:ln>
          <a:effectLst/>
        </p:spPr>
        <p:txBody>
          <a:bodyPr wrap="none" anchor="ctr"/>
          <a:lstStyle/>
          <a:p>
            <a:endParaRPr lang="en-US"/>
          </a:p>
        </p:txBody>
      </p:sp>
      <p:pic>
        <p:nvPicPr>
          <p:cNvPr id="1047560" name="Picture 8" descr="fishin_c"/>
          <p:cNvPicPr>
            <a:picLocks noChangeAspect="1" noChangeArrowheads="1"/>
          </p:cNvPicPr>
          <p:nvPr/>
        </p:nvPicPr>
        <p:blipFill>
          <a:blip r:embed="rId3" cstate="print"/>
          <a:srcRect/>
          <a:stretch>
            <a:fillRect/>
          </a:stretch>
        </p:blipFill>
        <p:spPr bwMode="auto">
          <a:xfrm>
            <a:off x="6172200" y="2667000"/>
            <a:ext cx="2438400" cy="3143250"/>
          </a:xfrm>
          <a:prstGeom prst="rect">
            <a:avLst/>
          </a:prstGeom>
          <a:noFill/>
        </p:spPr>
      </p:pic>
      <p:pic>
        <p:nvPicPr>
          <p:cNvPr id="1047561" name="Picture 9" descr="fishkreel_c"/>
          <p:cNvPicPr>
            <a:picLocks noChangeAspect="1" noChangeArrowheads="1"/>
          </p:cNvPicPr>
          <p:nvPr/>
        </p:nvPicPr>
        <p:blipFill>
          <a:blip r:embed="rId4" cstate="print"/>
          <a:srcRect/>
          <a:stretch>
            <a:fillRect/>
          </a:stretch>
        </p:blipFill>
        <p:spPr bwMode="auto">
          <a:xfrm>
            <a:off x="0" y="685800"/>
            <a:ext cx="1481138" cy="14033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p:txBody>
          <a:bodyPr/>
          <a:lstStyle/>
          <a:p>
            <a:r>
              <a:rPr lang="en-US" sz="4000"/>
              <a:t>          Lesson Connections for</a:t>
            </a:r>
            <a:br>
              <a:rPr lang="en-US" sz="4000"/>
            </a:br>
            <a:r>
              <a:rPr lang="en-US" sz="4000"/>
              <a:t>            Inferring and Synthesizing</a:t>
            </a:r>
          </a:p>
        </p:txBody>
      </p:sp>
      <p:sp>
        <p:nvSpPr>
          <p:cNvPr id="1061891" name="Rectangle 3"/>
          <p:cNvSpPr>
            <a:spLocks noGrp="1" noChangeArrowheads="1"/>
          </p:cNvSpPr>
          <p:nvPr>
            <p:ph type="body" idx="1"/>
          </p:nvPr>
        </p:nvSpPr>
        <p:spPr>
          <a:xfrm>
            <a:off x="381000" y="2286000"/>
            <a:ext cx="8229600" cy="4068763"/>
          </a:xfrm>
          <a:solidFill>
            <a:srgbClr val="FFFFCC"/>
          </a:solidFill>
          <a:ln w="25400" cap="rnd">
            <a:solidFill>
              <a:schemeClr val="tx1"/>
            </a:solidFill>
            <a:prstDash val="sysDot"/>
          </a:ln>
        </p:spPr>
        <p:txBody>
          <a:bodyPr/>
          <a:lstStyle/>
          <a:p>
            <a:pPr>
              <a:lnSpc>
                <a:spcPct val="105000"/>
              </a:lnSpc>
              <a:buFontTx/>
              <a:buNone/>
            </a:pPr>
            <a:r>
              <a:rPr lang="en-US" b="1"/>
              <a:t>   </a:t>
            </a:r>
            <a:r>
              <a:rPr lang="en-US" b="1" i="1">
                <a:latin typeface="Calisto MT" pitchFamily="18" charset="0"/>
              </a:rPr>
              <a:t>From the authors of </a:t>
            </a:r>
            <a:r>
              <a:rPr lang="en-US" b="1" i="1" u="sng">
                <a:latin typeface="Calisto MT" pitchFamily="18" charset="0"/>
              </a:rPr>
              <a:t>Strategies That Work</a:t>
            </a:r>
            <a:r>
              <a:rPr lang="en-US" b="1" i="1">
                <a:latin typeface="Calisto MT" pitchFamily="18" charset="0"/>
              </a:rPr>
              <a:t> by Stephanie Harvey and Anne Goudvis this website has its all:  Definitions, Posters, and Lesson Web Resources and Lessons.  You can also select the best level for your students by choosing lesson resources by 1) Primary, </a:t>
            </a:r>
          </a:p>
          <a:p>
            <a:pPr>
              <a:lnSpc>
                <a:spcPct val="105000"/>
              </a:lnSpc>
              <a:buFontTx/>
              <a:buNone/>
            </a:pPr>
            <a:r>
              <a:rPr lang="en-US" b="1" i="1">
                <a:latin typeface="Calisto MT" pitchFamily="18" charset="0"/>
              </a:rPr>
              <a:t>   2) Intermediate, or 2) Upper.</a:t>
            </a:r>
          </a:p>
        </p:txBody>
      </p:sp>
      <p:sp>
        <p:nvSpPr>
          <p:cNvPr id="1061892" name="computr3">
            <a:hlinkClick r:id="rId2"/>
          </p:cNvPr>
          <p:cNvSpPr>
            <a:spLocks noEditPoints="1" noChangeArrowheads="1"/>
          </p:cNvSpPr>
          <p:nvPr/>
        </p:nvSpPr>
        <p:spPr bwMode="auto">
          <a:xfrm>
            <a:off x="304800" y="228600"/>
            <a:ext cx="2266950" cy="1695450"/>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en-US"/>
          </a:p>
        </p:txBody>
      </p:sp>
      <p:sp>
        <p:nvSpPr>
          <p:cNvPr id="1061893" name="Text Box 5"/>
          <p:cNvSpPr txBox="1">
            <a:spLocks noChangeArrowheads="1"/>
          </p:cNvSpPr>
          <p:nvPr/>
        </p:nvSpPr>
        <p:spPr bwMode="auto">
          <a:xfrm>
            <a:off x="2667000" y="1524000"/>
            <a:ext cx="1752600" cy="376238"/>
          </a:xfrm>
          <a:prstGeom prst="rect">
            <a:avLst/>
          </a:prstGeom>
          <a:noFill/>
          <a:ln w="9525">
            <a:solidFill>
              <a:schemeClr val="tx1"/>
            </a:solidFill>
            <a:miter lim="800000"/>
            <a:headEnd/>
            <a:tailEnd/>
          </a:ln>
          <a:effectLst/>
        </p:spPr>
        <p:txBody>
          <a:bodyPr>
            <a:spAutoFit/>
          </a:bodyPr>
          <a:lstStyle/>
          <a:p>
            <a:pPr>
              <a:spcBef>
                <a:spcPct val="50000"/>
              </a:spcBef>
            </a:pPr>
            <a:r>
              <a:rPr lang="en-US"/>
              <a:t>Click on me!</a:t>
            </a:r>
          </a:p>
        </p:txBody>
      </p:sp>
      <p:sp>
        <p:nvSpPr>
          <p:cNvPr id="1061894" name="Line 6"/>
          <p:cNvSpPr>
            <a:spLocks noChangeShapeType="1"/>
          </p:cNvSpPr>
          <p:nvPr/>
        </p:nvSpPr>
        <p:spPr bwMode="auto">
          <a:xfrm flipH="1">
            <a:off x="1752600" y="1524000"/>
            <a:ext cx="914400" cy="228600"/>
          </a:xfrm>
          <a:prstGeom prst="line">
            <a:avLst/>
          </a:prstGeom>
          <a:noFill/>
          <a:ln w="9525">
            <a:solidFill>
              <a:schemeClr val="tx1"/>
            </a:solidFill>
            <a:round/>
            <a:headEnd/>
            <a:tailEnd type="triangle" w="med" len="med"/>
          </a:ln>
          <a:effectLst/>
        </p:spPr>
        <p:txBody>
          <a:bodyPr/>
          <a:lstStyle/>
          <a:p>
            <a:endParaRPr lang="en-US"/>
          </a:p>
        </p:txBody>
      </p:sp>
      <p:pic>
        <p:nvPicPr>
          <p:cNvPr id="1061895" name="Picture 7" descr="ted_c"/>
          <p:cNvPicPr>
            <a:picLocks noChangeAspect="1" noChangeArrowheads="1"/>
          </p:cNvPicPr>
          <p:nvPr/>
        </p:nvPicPr>
        <p:blipFill>
          <a:blip r:embed="rId3" cstate="print"/>
          <a:srcRect/>
          <a:stretch>
            <a:fillRect/>
          </a:stretch>
        </p:blipFill>
        <p:spPr bwMode="auto">
          <a:xfrm>
            <a:off x="6553200" y="5410200"/>
            <a:ext cx="1927225" cy="12160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Newsprint"/>
          <p:cNvSpPr>
            <a:spLocks noGrp="1" noChangeArrowheads="1"/>
          </p:cNvSpPr>
          <p:nvPr>
            <p:ph type="title"/>
          </p:nvPr>
        </p:nvSpPr>
        <p:spPr>
          <a:blipFill dpi="0" rotWithShape="1">
            <a:blip r:embed="rId3" cstate="print"/>
            <a:srcRect/>
            <a:tile tx="0" ty="0" sx="100000" sy="100000" flip="none" algn="tl"/>
          </a:blipFill>
        </p:spPr>
        <p:txBody>
          <a:bodyPr/>
          <a:lstStyle/>
          <a:p>
            <a:r>
              <a:rPr lang="en-US" sz="4000">
                <a:solidFill>
                  <a:srgbClr val="FF0000"/>
                </a:solidFill>
              </a:rPr>
              <a:t>What Is Inferring, the Cornerstone of Comprehension?</a:t>
            </a:r>
          </a:p>
        </p:txBody>
      </p:sp>
      <p:sp>
        <p:nvSpPr>
          <p:cNvPr id="28675" name="Rectangle 3"/>
          <p:cNvSpPr>
            <a:spLocks noGrp="1" noChangeArrowheads="1"/>
          </p:cNvSpPr>
          <p:nvPr>
            <p:ph type="body" idx="1"/>
          </p:nvPr>
        </p:nvSpPr>
        <p:spPr>
          <a:solidFill>
            <a:srgbClr val="CCECFF"/>
          </a:solidFill>
          <a:ln>
            <a:solidFill>
              <a:schemeClr val="tx1"/>
            </a:solidFill>
          </a:ln>
        </p:spPr>
        <p:txBody>
          <a:bodyPr/>
          <a:lstStyle/>
          <a:p>
            <a:pPr>
              <a:buFontTx/>
              <a:buNone/>
            </a:pPr>
            <a:r>
              <a:rPr lang="en-US" sz="2800" b="1"/>
              <a:t>	</a:t>
            </a:r>
            <a:r>
              <a:rPr lang="en-US" sz="3300" b="1" i="1">
                <a:latin typeface="Calisto MT" pitchFamily="18" charset="0"/>
              </a:rPr>
              <a:t>A reader makes logical connections to their</a:t>
            </a:r>
          </a:p>
          <a:p>
            <a:pPr>
              <a:buFontTx/>
              <a:buNone/>
            </a:pPr>
            <a:r>
              <a:rPr lang="en-US" sz="3300" b="1" i="1">
                <a:latin typeface="Calisto MT" pitchFamily="18" charset="0"/>
              </a:rPr>
              <a:t>personal trove of background experiences and </a:t>
            </a:r>
          </a:p>
          <a:p>
            <a:pPr>
              <a:buFontTx/>
              <a:buNone/>
            </a:pPr>
            <a:r>
              <a:rPr lang="en-US" sz="3300" b="1" i="1">
                <a:latin typeface="Calisto MT" pitchFamily="18" charset="0"/>
              </a:rPr>
              <a:t>knowledge to determine what the author is</a:t>
            </a:r>
          </a:p>
          <a:p>
            <a:pPr>
              <a:buFontTx/>
              <a:buNone/>
            </a:pPr>
            <a:r>
              <a:rPr lang="en-US" sz="3300" b="1" i="1">
                <a:latin typeface="Calisto MT" pitchFamily="18" charset="0"/>
              </a:rPr>
              <a:t>implying.  A proficient reader makes inferences</a:t>
            </a:r>
          </a:p>
          <a:p>
            <a:pPr>
              <a:buFontTx/>
              <a:buNone/>
            </a:pPr>
            <a:r>
              <a:rPr lang="en-US" sz="3300" b="1" i="1">
                <a:latin typeface="Calisto MT" pitchFamily="18" charset="0"/>
              </a:rPr>
              <a:t>by “reading between the lines” to match his or</a:t>
            </a:r>
          </a:p>
          <a:p>
            <a:pPr>
              <a:buFontTx/>
              <a:buNone/>
            </a:pPr>
            <a:r>
              <a:rPr lang="en-US" sz="3300" b="1" i="1">
                <a:latin typeface="Calisto MT" pitchFamily="18" charset="0"/>
              </a:rPr>
              <a:t>her experiences and knowledge with relevant</a:t>
            </a:r>
          </a:p>
          <a:p>
            <a:pPr>
              <a:buFontTx/>
              <a:buNone/>
            </a:pPr>
            <a:r>
              <a:rPr lang="en-US" sz="3300" b="1" i="1">
                <a:latin typeface="Calisto MT" pitchFamily="18" charset="0"/>
              </a:rPr>
              <a:t>clues or hints provided by the author.</a:t>
            </a:r>
          </a:p>
        </p:txBody>
      </p:sp>
      <p:pic>
        <p:nvPicPr>
          <p:cNvPr id="28676" name="Picture 4" descr="backpack_c"/>
          <p:cNvPicPr>
            <a:picLocks noChangeAspect="1" noChangeArrowheads="1"/>
          </p:cNvPicPr>
          <p:nvPr/>
        </p:nvPicPr>
        <p:blipFill>
          <a:blip r:embed="rId4" cstate="print"/>
          <a:srcRect/>
          <a:stretch>
            <a:fillRect/>
          </a:stretch>
        </p:blipFill>
        <p:spPr bwMode="auto">
          <a:xfrm>
            <a:off x="6934200" y="5257800"/>
            <a:ext cx="1811338" cy="13430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822325"/>
          </a:xfrm>
        </p:spPr>
        <p:txBody>
          <a:bodyPr/>
          <a:lstStyle/>
          <a:p>
            <a:r>
              <a:rPr lang="en-US">
                <a:solidFill>
                  <a:srgbClr val="FF0000"/>
                </a:solidFill>
              </a:rPr>
              <a:t>Let’s Try Inferring Together…</a:t>
            </a:r>
          </a:p>
        </p:txBody>
      </p:sp>
      <p:sp>
        <p:nvSpPr>
          <p:cNvPr id="33795" name="Rectangle 3"/>
          <p:cNvSpPr>
            <a:spLocks noGrp="1" noChangeArrowheads="1"/>
          </p:cNvSpPr>
          <p:nvPr>
            <p:ph type="body" idx="1"/>
          </p:nvPr>
        </p:nvSpPr>
        <p:spPr>
          <a:xfrm>
            <a:off x="457200" y="1295400"/>
            <a:ext cx="8229600" cy="2971800"/>
          </a:xfrm>
          <a:solidFill>
            <a:srgbClr val="CCECFF"/>
          </a:solidFill>
          <a:ln>
            <a:solidFill>
              <a:srgbClr val="FFFF99"/>
            </a:solidFill>
          </a:ln>
        </p:spPr>
        <p:txBody>
          <a:bodyPr/>
          <a:lstStyle/>
          <a:p>
            <a:pPr>
              <a:buFontTx/>
              <a:buNone/>
            </a:pPr>
            <a:r>
              <a:rPr lang="en-US" i="1"/>
              <a:t>“It seemed that the pitch had barely left the</a:t>
            </a:r>
          </a:p>
          <a:p>
            <a:pPr>
              <a:buFontTx/>
              <a:buNone/>
            </a:pPr>
            <a:r>
              <a:rPr lang="en-US" i="1"/>
              <a:t> southpaw’s hand when the ballpark</a:t>
            </a:r>
          </a:p>
          <a:p>
            <a:pPr>
              <a:buFontTx/>
              <a:buNone/>
            </a:pPr>
            <a:r>
              <a:rPr lang="en-US" i="1"/>
              <a:t> resounded with a loud thwack.  Morgan </a:t>
            </a:r>
          </a:p>
          <a:p>
            <a:pPr>
              <a:buFontTx/>
              <a:buNone/>
            </a:pPr>
            <a:r>
              <a:rPr lang="en-US" i="1"/>
              <a:t> dropped his head in dejection as Ramirez</a:t>
            </a:r>
          </a:p>
          <a:p>
            <a:pPr>
              <a:buFontTx/>
              <a:buNone/>
            </a:pPr>
            <a:r>
              <a:rPr lang="en-US" i="1"/>
              <a:t>began to trot the bases.”</a:t>
            </a:r>
          </a:p>
          <a:p>
            <a:pPr>
              <a:buFontTx/>
              <a:buNone/>
            </a:pPr>
            <a:endParaRPr lang="en-US" i="1"/>
          </a:p>
        </p:txBody>
      </p:sp>
      <p:sp>
        <p:nvSpPr>
          <p:cNvPr id="33796" name="Text Box 4"/>
          <p:cNvSpPr txBox="1">
            <a:spLocks noChangeArrowheads="1"/>
          </p:cNvSpPr>
          <p:nvPr/>
        </p:nvSpPr>
        <p:spPr bwMode="auto">
          <a:xfrm>
            <a:off x="533400" y="4648200"/>
            <a:ext cx="8153400" cy="1373188"/>
          </a:xfrm>
          <a:prstGeom prst="rect">
            <a:avLst/>
          </a:prstGeom>
          <a:noFill/>
          <a:ln w="9525">
            <a:noFill/>
            <a:miter lim="800000"/>
            <a:headEnd/>
            <a:tailEnd/>
          </a:ln>
          <a:effectLst/>
        </p:spPr>
        <p:txBody>
          <a:bodyPr>
            <a:spAutoFit/>
          </a:bodyPr>
          <a:lstStyle/>
          <a:p>
            <a:pPr eaLnBrk="0" hangingPunct="0">
              <a:spcBef>
                <a:spcPct val="50000"/>
              </a:spcBef>
            </a:pPr>
            <a:r>
              <a:rPr lang="en-US" sz="2800" b="1" i="1"/>
              <a:t>What just happened here?  What is the author implying without directly stating it?  What clues did you use to figure things out?</a:t>
            </a:r>
          </a:p>
        </p:txBody>
      </p:sp>
      <p:pic>
        <p:nvPicPr>
          <p:cNvPr id="33797" name="Picture 5" descr="baseball_c"/>
          <p:cNvPicPr>
            <a:picLocks noChangeAspect="1" noChangeArrowheads="1"/>
          </p:cNvPicPr>
          <p:nvPr/>
        </p:nvPicPr>
        <p:blipFill>
          <a:blip r:embed="rId3" cstate="print"/>
          <a:srcRect/>
          <a:stretch>
            <a:fillRect/>
          </a:stretch>
        </p:blipFill>
        <p:spPr bwMode="auto">
          <a:xfrm>
            <a:off x="7924800" y="1981200"/>
            <a:ext cx="509588" cy="466725"/>
          </a:xfrm>
          <a:prstGeom prst="rect">
            <a:avLst/>
          </a:prstGeom>
          <a:noFill/>
        </p:spPr>
      </p:pic>
      <p:pic>
        <p:nvPicPr>
          <p:cNvPr id="33798" name="Picture 6" descr="baseballbat_c"/>
          <p:cNvPicPr>
            <a:picLocks noChangeAspect="1" noChangeArrowheads="1"/>
          </p:cNvPicPr>
          <p:nvPr/>
        </p:nvPicPr>
        <p:blipFill>
          <a:blip r:embed="rId4" cstate="print"/>
          <a:srcRect/>
          <a:stretch>
            <a:fillRect/>
          </a:stretch>
        </p:blipFill>
        <p:spPr bwMode="auto">
          <a:xfrm>
            <a:off x="8001000" y="5181600"/>
            <a:ext cx="560388" cy="1447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a:r>
              <a:rPr lang="en-US" sz="3200"/>
              <a:t>There are many types of inferences we make as we read. Can you write some clues for each type?</a:t>
            </a:r>
          </a:p>
        </p:txBody>
      </p:sp>
      <p:graphicFrame>
        <p:nvGraphicFramePr>
          <p:cNvPr id="29746" name="Group 50"/>
          <p:cNvGraphicFramePr>
            <a:graphicFrameLocks noGrp="1"/>
          </p:cNvGraphicFramePr>
          <p:nvPr>
            <p:ph type="tbl" idx="1"/>
          </p:nvPr>
        </p:nvGraphicFramePr>
        <p:xfrm>
          <a:off x="533400" y="1828800"/>
          <a:ext cx="8153400" cy="4334510"/>
        </p:xfrm>
        <a:graphic>
          <a:graphicData uri="http://schemas.openxmlformats.org/drawingml/2006/table">
            <a:tbl>
              <a:tblPr/>
              <a:tblGrid>
                <a:gridCol w="4076700"/>
                <a:gridCol w="4076700"/>
              </a:tblGrid>
              <a:tr h="1073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Location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Figuring out a place from clues given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927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Agent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Deciding an occupation or role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927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Determining when things occurred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971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Classifying names or ideas into different groups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pic>
        <p:nvPicPr>
          <p:cNvPr id="29747" name="Picture 51" descr="sunshine_c"/>
          <p:cNvPicPr>
            <a:picLocks noChangeAspect="1" noChangeArrowheads="1"/>
          </p:cNvPicPr>
          <p:nvPr/>
        </p:nvPicPr>
        <p:blipFill>
          <a:blip r:embed="rId3" cstate="print"/>
          <a:srcRect/>
          <a:stretch>
            <a:fillRect/>
          </a:stretch>
        </p:blipFill>
        <p:spPr bwMode="auto">
          <a:xfrm>
            <a:off x="3200400" y="3962400"/>
            <a:ext cx="762000" cy="735013"/>
          </a:xfrm>
          <a:prstGeom prst="rect">
            <a:avLst/>
          </a:prstGeom>
          <a:noFill/>
        </p:spPr>
      </p:pic>
      <p:pic>
        <p:nvPicPr>
          <p:cNvPr id="29748" name="Picture 52" descr="schoolbus_c"/>
          <p:cNvPicPr>
            <a:picLocks noChangeAspect="1" noChangeArrowheads="1"/>
          </p:cNvPicPr>
          <p:nvPr/>
        </p:nvPicPr>
        <p:blipFill>
          <a:blip r:embed="rId4" cstate="print"/>
          <a:srcRect/>
          <a:stretch>
            <a:fillRect/>
          </a:stretch>
        </p:blipFill>
        <p:spPr bwMode="auto">
          <a:xfrm>
            <a:off x="3200400" y="1981200"/>
            <a:ext cx="1219200" cy="822325"/>
          </a:xfrm>
          <a:prstGeom prst="rect">
            <a:avLst/>
          </a:prstGeom>
          <a:noFill/>
        </p:spPr>
      </p:pic>
      <p:pic>
        <p:nvPicPr>
          <p:cNvPr id="29749" name="Picture 53" descr="truck_c"/>
          <p:cNvPicPr>
            <a:picLocks noChangeAspect="1" noChangeArrowheads="1"/>
          </p:cNvPicPr>
          <p:nvPr/>
        </p:nvPicPr>
        <p:blipFill>
          <a:blip r:embed="rId5" cstate="print"/>
          <a:srcRect/>
          <a:stretch>
            <a:fillRect/>
          </a:stretch>
        </p:blipFill>
        <p:spPr bwMode="auto">
          <a:xfrm>
            <a:off x="2971800" y="2971800"/>
            <a:ext cx="1423988" cy="917575"/>
          </a:xfrm>
          <a:prstGeom prst="rect">
            <a:avLst/>
          </a:prstGeom>
          <a:noFill/>
        </p:spPr>
      </p:pic>
      <p:pic>
        <p:nvPicPr>
          <p:cNvPr id="29750" name="Picture 54" descr="leaf_c"/>
          <p:cNvPicPr>
            <a:picLocks noChangeAspect="1" noChangeArrowheads="1"/>
          </p:cNvPicPr>
          <p:nvPr/>
        </p:nvPicPr>
        <p:blipFill>
          <a:blip r:embed="rId6" cstate="print"/>
          <a:srcRect/>
          <a:stretch>
            <a:fillRect/>
          </a:stretch>
        </p:blipFill>
        <p:spPr bwMode="auto">
          <a:xfrm>
            <a:off x="3733800" y="4876800"/>
            <a:ext cx="692150" cy="769938"/>
          </a:xfrm>
          <a:prstGeom prst="rect">
            <a:avLst/>
          </a:prstGeom>
          <a:noFill/>
        </p:spPr>
      </p:pic>
      <p:pic>
        <p:nvPicPr>
          <p:cNvPr id="29751" name="Picture 55" descr="leafpatch_c"/>
          <p:cNvPicPr>
            <a:picLocks noChangeAspect="1" noChangeArrowheads="1"/>
          </p:cNvPicPr>
          <p:nvPr/>
        </p:nvPicPr>
        <p:blipFill>
          <a:blip r:embed="rId7" cstate="print"/>
          <a:srcRect/>
          <a:stretch>
            <a:fillRect/>
          </a:stretch>
        </p:blipFill>
        <p:spPr bwMode="auto">
          <a:xfrm>
            <a:off x="2514600" y="5181600"/>
            <a:ext cx="914400" cy="7175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a:r>
              <a:rPr lang="en-US" sz="3600"/>
              <a:t>Other types of inferences we make as we read. Can we write clues for each type?</a:t>
            </a:r>
          </a:p>
        </p:txBody>
      </p:sp>
      <p:graphicFrame>
        <p:nvGraphicFramePr>
          <p:cNvPr id="36905" name="Group 41"/>
          <p:cNvGraphicFramePr>
            <a:graphicFrameLocks noGrp="1"/>
          </p:cNvGraphicFramePr>
          <p:nvPr>
            <p:ph type="tbl" idx="1"/>
          </p:nvPr>
        </p:nvGraphicFramePr>
        <p:xfrm>
          <a:off x="533400" y="1828800"/>
          <a:ext cx="8305800" cy="4562475"/>
        </p:xfrm>
        <a:graphic>
          <a:graphicData uri="http://schemas.openxmlformats.org/drawingml/2006/table">
            <a:tbl>
              <a:tblPr/>
              <a:tblGrid>
                <a:gridCol w="3962400"/>
                <a:gridCol w="4343400"/>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Object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Confirming the item being talked about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Cause-Effect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Deciding the reason why something occurred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Problem-Solution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Deciding how the problem could be solved.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1362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rPr>
                        <a:t>Feelings-Attitudes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Deciding why someone is acting in a certain way.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pic>
        <p:nvPicPr>
          <p:cNvPr id="36906" name="Picture 42" descr="jrbuggy_c"/>
          <p:cNvPicPr>
            <a:picLocks noChangeAspect="1" noChangeArrowheads="1"/>
          </p:cNvPicPr>
          <p:nvPr/>
        </p:nvPicPr>
        <p:blipFill>
          <a:blip r:embed="rId3" cstate="print"/>
          <a:srcRect/>
          <a:stretch>
            <a:fillRect/>
          </a:stretch>
        </p:blipFill>
        <p:spPr bwMode="auto">
          <a:xfrm>
            <a:off x="0" y="4343400"/>
            <a:ext cx="838200" cy="796925"/>
          </a:xfrm>
          <a:prstGeom prst="rect">
            <a:avLst/>
          </a:prstGeom>
          <a:noFill/>
        </p:spPr>
      </p:pic>
      <p:pic>
        <p:nvPicPr>
          <p:cNvPr id="36907" name="Picture 43" descr="sunflower_c"/>
          <p:cNvPicPr>
            <a:picLocks noChangeAspect="1" noChangeArrowheads="1"/>
          </p:cNvPicPr>
          <p:nvPr/>
        </p:nvPicPr>
        <p:blipFill>
          <a:blip r:embed="rId4" cstate="print"/>
          <a:srcRect/>
          <a:stretch>
            <a:fillRect/>
          </a:stretch>
        </p:blipFill>
        <p:spPr bwMode="auto">
          <a:xfrm>
            <a:off x="2819400" y="2057400"/>
            <a:ext cx="895350" cy="677863"/>
          </a:xfrm>
          <a:prstGeom prst="rect">
            <a:avLst/>
          </a:prstGeom>
          <a:noFill/>
        </p:spPr>
      </p:pic>
      <p:pic>
        <p:nvPicPr>
          <p:cNvPr id="36908" name="Picture 44" descr="spookin_c"/>
          <p:cNvPicPr>
            <a:picLocks noChangeAspect="1" noChangeArrowheads="1"/>
          </p:cNvPicPr>
          <p:nvPr/>
        </p:nvPicPr>
        <p:blipFill>
          <a:blip r:embed="rId5" cstate="print"/>
          <a:srcRect/>
          <a:stretch>
            <a:fillRect/>
          </a:stretch>
        </p:blipFill>
        <p:spPr bwMode="auto">
          <a:xfrm>
            <a:off x="3276600" y="2971800"/>
            <a:ext cx="1143000" cy="954088"/>
          </a:xfrm>
          <a:prstGeom prst="rect">
            <a:avLst/>
          </a:prstGeom>
          <a:noFill/>
        </p:spPr>
      </p:pic>
      <p:pic>
        <p:nvPicPr>
          <p:cNvPr id="36909" name="Picture 45" descr="letsgo_c"/>
          <p:cNvPicPr>
            <a:picLocks noChangeAspect="1" noChangeArrowheads="1"/>
          </p:cNvPicPr>
          <p:nvPr/>
        </p:nvPicPr>
        <p:blipFill>
          <a:blip r:embed="rId6" cstate="print"/>
          <a:srcRect/>
          <a:stretch>
            <a:fillRect/>
          </a:stretch>
        </p:blipFill>
        <p:spPr bwMode="auto">
          <a:xfrm>
            <a:off x="2133600" y="5715000"/>
            <a:ext cx="1143000" cy="10445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533400" y="304800"/>
            <a:ext cx="8077200" cy="1143000"/>
          </a:xfrm>
        </p:spPr>
        <p:txBody>
          <a:bodyPr/>
          <a:lstStyle/>
          <a:p>
            <a:pPr algn="l"/>
            <a:r>
              <a:rPr lang="en-US" sz="3600">
                <a:solidFill>
                  <a:srgbClr val="FF0000"/>
                </a:solidFill>
              </a:rPr>
              <a:t>       </a:t>
            </a:r>
            <a:r>
              <a:rPr lang="en-US" sz="3600" u="sng">
                <a:solidFill>
                  <a:srgbClr val="FF0000"/>
                </a:solidFill>
              </a:rPr>
              <a:t>What Is “Drawing Conclusions?”</a:t>
            </a:r>
          </a:p>
        </p:txBody>
      </p:sp>
      <p:sp>
        <p:nvSpPr>
          <p:cNvPr id="30724" name="Rectangle 4"/>
          <p:cNvSpPr>
            <a:spLocks noGrp="1" noChangeArrowheads="1"/>
          </p:cNvSpPr>
          <p:nvPr>
            <p:ph type="subTitle" idx="1"/>
          </p:nvPr>
        </p:nvSpPr>
        <p:spPr>
          <a:xfrm>
            <a:off x="914400" y="1676400"/>
            <a:ext cx="7467600" cy="3886200"/>
          </a:xfrm>
          <a:solidFill>
            <a:srgbClr val="CCECFF"/>
          </a:solidFill>
          <a:ln w="22225" cap="flat">
            <a:solidFill>
              <a:srgbClr val="FF0000"/>
            </a:solidFill>
            <a:prstDash val="sysDot"/>
          </a:ln>
        </p:spPr>
        <p:txBody>
          <a:bodyPr/>
          <a:lstStyle/>
          <a:p>
            <a:pPr algn="l"/>
            <a:r>
              <a:rPr lang="en-US" sz="2800"/>
              <a:t>	A reader’s conclusions make up an overall sense of what a reading selection means.  After making some inferences, readers look for connections among their inferences and observations.  The connections lead to conclusions.  It’s like seeing the big picture after putting the puzzle pieces together!</a:t>
            </a:r>
          </a:p>
        </p:txBody>
      </p:sp>
      <p:pic>
        <p:nvPicPr>
          <p:cNvPr id="30725" name="Picture 5" descr="puzzle pieces"/>
          <p:cNvPicPr>
            <a:picLocks noChangeAspect="1" noChangeArrowheads="1"/>
          </p:cNvPicPr>
          <p:nvPr/>
        </p:nvPicPr>
        <p:blipFill>
          <a:blip r:embed="rId3" cstate="print">
            <a:lum bright="40000" contrast="8000"/>
          </a:blip>
          <a:srcRect/>
          <a:stretch>
            <a:fillRect/>
          </a:stretch>
        </p:blipFill>
        <p:spPr bwMode="auto">
          <a:xfrm>
            <a:off x="4800600" y="4800600"/>
            <a:ext cx="3048000" cy="1833563"/>
          </a:xfrm>
          <a:prstGeom prst="rect">
            <a:avLst/>
          </a:prstGeom>
          <a:noFill/>
        </p:spPr>
      </p:pic>
      <p:pic>
        <p:nvPicPr>
          <p:cNvPr id="30728" name="Picture 8" descr="ladybug_c"/>
          <p:cNvPicPr>
            <a:picLocks noChangeAspect="1" noChangeArrowheads="1"/>
          </p:cNvPicPr>
          <p:nvPr/>
        </p:nvPicPr>
        <p:blipFill>
          <a:blip r:embed="rId4" cstate="print"/>
          <a:srcRect/>
          <a:stretch>
            <a:fillRect/>
          </a:stretch>
        </p:blipFill>
        <p:spPr bwMode="auto">
          <a:xfrm>
            <a:off x="381000" y="457200"/>
            <a:ext cx="935038" cy="650875"/>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822325"/>
          </a:xfrm>
        </p:spPr>
        <p:txBody>
          <a:bodyPr/>
          <a:lstStyle/>
          <a:p>
            <a:r>
              <a:rPr lang="en-US" sz="4000"/>
              <a:t>Let’s Practice Drawing Conclusions!</a:t>
            </a:r>
          </a:p>
        </p:txBody>
      </p:sp>
      <p:sp>
        <p:nvSpPr>
          <p:cNvPr id="37891" name="Rectangle 3"/>
          <p:cNvSpPr>
            <a:spLocks noGrp="1" noChangeArrowheads="1"/>
          </p:cNvSpPr>
          <p:nvPr>
            <p:ph type="body" idx="1"/>
          </p:nvPr>
        </p:nvSpPr>
        <p:spPr>
          <a:xfrm>
            <a:off x="533400" y="1371600"/>
            <a:ext cx="8153400" cy="4572000"/>
          </a:xfrm>
          <a:solidFill>
            <a:srgbClr val="FFFF99"/>
          </a:solidFill>
          <a:ln>
            <a:solidFill>
              <a:schemeClr val="tx1"/>
            </a:solidFill>
          </a:ln>
        </p:spPr>
        <p:txBody>
          <a:bodyPr/>
          <a:lstStyle/>
          <a:p>
            <a:pPr>
              <a:buFontTx/>
              <a:buNone/>
            </a:pPr>
            <a:r>
              <a:rPr lang="en-US" i="1"/>
              <a:t>                    </a:t>
            </a:r>
          </a:p>
        </p:txBody>
      </p:sp>
      <p:pic>
        <p:nvPicPr>
          <p:cNvPr id="37893" name="Picture 5" descr="bald eagle"/>
          <p:cNvPicPr>
            <a:picLocks noChangeAspect="1" noChangeArrowheads="1"/>
          </p:cNvPicPr>
          <p:nvPr/>
        </p:nvPicPr>
        <p:blipFill>
          <a:blip r:embed="rId3" cstate="print"/>
          <a:srcRect/>
          <a:stretch>
            <a:fillRect/>
          </a:stretch>
        </p:blipFill>
        <p:spPr bwMode="auto">
          <a:xfrm>
            <a:off x="533400" y="1371600"/>
            <a:ext cx="2133600" cy="1493838"/>
          </a:xfrm>
          <a:prstGeom prst="rect">
            <a:avLst/>
          </a:prstGeom>
          <a:noFill/>
        </p:spPr>
      </p:pic>
      <p:sp>
        <p:nvSpPr>
          <p:cNvPr id="37894" name="Text Box 6"/>
          <p:cNvSpPr txBox="1">
            <a:spLocks noChangeArrowheads="1"/>
          </p:cNvSpPr>
          <p:nvPr/>
        </p:nvSpPr>
        <p:spPr bwMode="auto">
          <a:xfrm>
            <a:off x="2819400" y="1752600"/>
            <a:ext cx="5638800" cy="1006475"/>
          </a:xfrm>
          <a:prstGeom prst="rect">
            <a:avLst/>
          </a:prstGeom>
          <a:noFill/>
          <a:ln w="9525">
            <a:noFill/>
            <a:miter lim="800000"/>
            <a:headEnd/>
            <a:tailEnd/>
          </a:ln>
          <a:effectLst/>
        </p:spPr>
        <p:txBody>
          <a:bodyPr>
            <a:spAutoFit/>
          </a:bodyPr>
          <a:lstStyle/>
          <a:p>
            <a:pPr eaLnBrk="0" hangingPunct="0">
              <a:spcBef>
                <a:spcPct val="50000"/>
              </a:spcBef>
            </a:pPr>
            <a:r>
              <a:rPr lang="en-US" sz="2000" b="1"/>
              <a:t>What might you conclude if you read a report that pointed out that the bald eagle is listed as an endangered animal in 43 states?</a:t>
            </a:r>
          </a:p>
        </p:txBody>
      </p:sp>
      <p:sp>
        <p:nvSpPr>
          <p:cNvPr id="37895" name="Text Box 7"/>
          <p:cNvSpPr txBox="1">
            <a:spLocks noChangeArrowheads="1"/>
          </p:cNvSpPr>
          <p:nvPr/>
        </p:nvSpPr>
        <p:spPr bwMode="auto">
          <a:xfrm>
            <a:off x="762000" y="2895600"/>
            <a:ext cx="7848600" cy="701675"/>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en-US" sz="2000"/>
              <a:t>Conclusions might include 1.) that the bald eagle is considered worth protecting or 2.) that the bald eagle is in danger of dying out.</a:t>
            </a:r>
          </a:p>
        </p:txBody>
      </p:sp>
      <p:sp>
        <p:nvSpPr>
          <p:cNvPr id="37896" name="Text Box 8"/>
          <p:cNvSpPr txBox="1">
            <a:spLocks noChangeArrowheads="1"/>
          </p:cNvSpPr>
          <p:nvPr/>
        </p:nvSpPr>
        <p:spPr bwMode="auto">
          <a:xfrm>
            <a:off x="762000" y="3733800"/>
            <a:ext cx="7620000" cy="1006475"/>
          </a:xfrm>
          <a:prstGeom prst="rect">
            <a:avLst/>
          </a:prstGeom>
          <a:noFill/>
          <a:ln w="9525">
            <a:noFill/>
            <a:miter lim="800000"/>
            <a:headEnd/>
            <a:tailEnd/>
          </a:ln>
          <a:effectLst/>
        </p:spPr>
        <p:txBody>
          <a:bodyPr>
            <a:spAutoFit/>
          </a:bodyPr>
          <a:lstStyle/>
          <a:p>
            <a:pPr eaLnBrk="0" hangingPunct="0">
              <a:spcBef>
                <a:spcPct val="50000"/>
              </a:spcBef>
            </a:pPr>
            <a:r>
              <a:rPr lang="en-US" sz="2000" b="1"/>
              <a:t>The report also explains the many reasons for the deaths of the bald eagle as well.  What might you conclude from this information?</a:t>
            </a:r>
          </a:p>
        </p:txBody>
      </p:sp>
      <p:sp>
        <p:nvSpPr>
          <p:cNvPr id="37897" name="Text Box 9"/>
          <p:cNvSpPr txBox="1">
            <a:spLocks noChangeArrowheads="1"/>
          </p:cNvSpPr>
          <p:nvPr/>
        </p:nvSpPr>
        <p:spPr bwMode="auto">
          <a:xfrm>
            <a:off x="838200" y="4800600"/>
            <a:ext cx="7696200" cy="1006475"/>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en-US" sz="2000"/>
              <a:t>Conclusions might include 1.) that people have been investigating the causes of deaths or 2.) that correcting the problem will probably not be easy.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body" idx="1"/>
          </p:nvPr>
        </p:nvSpPr>
        <p:spPr>
          <a:xfrm>
            <a:off x="457200" y="609600"/>
            <a:ext cx="8229600" cy="5516563"/>
          </a:xfrm>
        </p:spPr>
        <p:txBody>
          <a:bodyPr/>
          <a:lstStyle/>
          <a:p>
            <a:pPr algn="ctr">
              <a:buFontTx/>
              <a:buNone/>
            </a:pPr>
            <a:r>
              <a:rPr lang="en-US" sz="9600"/>
              <a:t>More Practice</a:t>
            </a:r>
          </a:p>
          <a:p>
            <a:pPr algn="ctr">
              <a:buFontTx/>
              <a:buNone/>
            </a:pPr>
            <a:r>
              <a:rPr lang="en-US" sz="6000"/>
              <a:t>Read the story and answer the questions by drawing conclusions</a:t>
            </a:r>
          </a:p>
        </p:txBody>
      </p:sp>
      <p:pic>
        <p:nvPicPr>
          <p:cNvPr id="1073155" name="Picture 3" descr="tally_c"/>
          <p:cNvPicPr>
            <a:picLocks noChangeAspect="1" noChangeArrowheads="1"/>
          </p:cNvPicPr>
          <p:nvPr/>
        </p:nvPicPr>
        <p:blipFill>
          <a:blip r:embed="rId2" cstate="print"/>
          <a:srcRect/>
          <a:stretch>
            <a:fillRect/>
          </a:stretch>
        </p:blipFill>
        <p:spPr bwMode="auto">
          <a:xfrm>
            <a:off x="533400" y="4114800"/>
            <a:ext cx="1651000" cy="2205038"/>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C:\My Documents\PC HugWare\collections\images\color\Color Me Kids\Face Cat.wmf"/>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ertical and Horizontal design template">
  <a:themeElements>
    <a:clrScheme name="Vertical and Horizontal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rtical and Horizontal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rtical and Horizontal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ertical and Horizontal design templat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ertical and Horizontal design template 3">
        <a:dk1>
          <a:srgbClr val="006666"/>
        </a:dk1>
        <a:lt1>
          <a:srgbClr val="FFFFFF"/>
        </a:lt1>
        <a:dk2>
          <a:srgbClr val="5E761C"/>
        </a:dk2>
        <a:lt2>
          <a:srgbClr val="777777"/>
        </a:lt2>
        <a:accent1>
          <a:srgbClr val="D5F470"/>
        </a:accent1>
        <a:accent2>
          <a:srgbClr val="EDCCFB"/>
        </a:accent2>
        <a:accent3>
          <a:srgbClr val="FFFFFF"/>
        </a:accent3>
        <a:accent4>
          <a:srgbClr val="005656"/>
        </a:accent4>
        <a:accent5>
          <a:srgbClr val="E7F8BB"/>
        </a:accent5>
        <a:accent6>
          <a:srgbClr val="D7B9E3"/>
        </a:accent6>
        <a:hlink>
          <a:srgbClr val="FF9933"/>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4">
        <a:dk1>
          <a:srgbClr val="000000"/>
        </a:dk1>
        <a:lt1>
          <a:srgbClr val="FFFFFF"/>
        </a:lt1>
        <a:dk2>
          <a:srgbClr val="000000"/>
        </a:dk2>
        <a:lt2>
          <a:srgbClr val="808080"/>
        </a:lt2>
        <a:accent1>
          <a:srgbClr val="D5F470"/>
        </a:accent1>
        <a:accent2>
          <a:srgbClr val="EDC9FB"/>
        </a:accent2>
        <a:accent3>
          <a:srgbClr val="FFFFFF"/>
        </a:accent3>
        <a:accent4>
          <a:srgbClr val="000000"/>
        </a:accent4>
        <a:accent5>
          <a:srgbClr val="E7F8BB"/>
        </a:accent5>
        <a:accent6>
          <a:srgbClr val="D7B6E3"/>
        </a:accent6>
        <a:hlink>
          <a:srgbClr val="BFC3FD"/>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5">
        <a:dk1>
          <a:srgbClr val="000000"/>
        </a:dk1>
        <a:lt1>
          <a:srgbClr val="FFFFFF"/>
        </a:lt1>
        <a:dk2>
          <a:srgbClr val="006600"/>
        </a:dk2>
        <a:lt2>
          <a:srgbClr val="808080"/>
        </a:lt2>
        <a:accent1>
          <a:srgbClr val="FF6237"/>
        </a:accent1>
        <a:accent2>
          <a:srgbClr val="5F7BF1"/>
        </a:accent2>
        <a:accent3>
          <a:srgbClr val="FFFFFF"/>
        </a:accent3>
        <a:accent4>
          <a:srgbClr val="000000"/>
        </a:accent4>
        <a:accent5>
          <a:srgbClr val="FFB7AE"/>
        </a:accent5>
        <a:accent6>
          <a:srgbClr val="556FDA"/>
        </a:accent6>
        <a:hlink>
          <a:srgbClr val="15DF1F"/>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6">
        <a:dk1>
          <a:srgbClr val="000000"/>
        </a:dk1>
        <a:lt1>
          <a:srgbClr val="FFFFFF"/>
        </a:lt1>
        <a:dk2>
          <a:srgbClr val="663300"/>
        </a:dk2>
        <a:lt2>
          <a:srgbClr val="808080"/>
        </a:lt2>
        <a:accent1>
          <a:srgbClr val="76C082"/>
        </a:accent1>
        <a:accent2>
          <a:srgbClr val="E3B06D"/>
        </a:accent2>
        <a:accent3>
          <a:srgbClr val="FFFFFF"/>
        </a:accent3>
        <a:accent4>
          <a:srgbClr val="000000"/>
        </a:accent4>
        <a:accent5>
          <a:srgbClr val="BDDCC1"/>
        </a:accent5>
        <a:accent6>
          <a:srgbClr val="CE9F62"/>
        </a:accent6>
        <a:hlink>
          <a:srgbClr val="D8EC42"/>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ertical and Horizontal design template 9">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ertical and Horizontal design template 10">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ertical and Horizontal design template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911</TotalTime>
  <Words>938</Words>
  <Application>Microsoft Office PowerPoint</Application>
  <PresentationFormat>On-screen Show (4:3)</PresentationFormat>
  <Paragraphs>161</Paragraphs>
  <Slides>21</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Arial</vt:lpstr>
      <vt:lpstr>Century Gothic</vt:lpstr>
      <vt:lpstr>굴림</vt:lpstr>
      <vt:lpstr>Times New Roman</vt:lpstr>
      <vt:lpstr>Tahoma</vt:lpstr>
      <vt:lpstr>Perpetua Titling MT</vt:lpstr>
      <vt:lpstr>Comic Sans MS</vt:lpstr>
      <vt:lpstr>Perpetua</vt:lpstr>
      <vt:lpstr>Calisto MT</vt:lpstr>
      <vt:lpstr>Wingdings</vt:lpstr>
      <vt:lpstr>Chinacat</vt:lpstr>
      <vt:lpstr>Default Design</vt:lpstr>
      <vt:lpstr>Vertical and Horizontal design template</vt:lpstr>
      <vt:lpstr>Slide 1</vt:lpstr>
      <vt:lpstr>Clarifying the             Benchmarks</vt:lpstr>
      <vt:lpstr>What Is Inferring, the Cornerstone of Comprehension?</vt:lpstr>
      <vt:lpstr>Let’s Try Inferring Together…</vt:lpstr>
      <vt:lpstr>There are many types of inferences we make as we read. Can you write some clues for each type?</vt:lpstr>
      <vt:lpstr>Other types of inferences we make as we read. Can we write clues for each type?</vt:lpstr>
      <vt:lpstr>       What Is “Drawing Conclusions?”</vt:lpstr>
      <vt:lpstr>Let’s Practice Drawing Conclusions!</vt:lpstr>
      <vt:lpstr>Slide 9</vt:lpstr>
      <vt:lpstr>Slide 10</vt:lpstr>
      <vt:lpstr>Slide 11</vt:lpstr>
      <vt:lpstr>Slide 12</vt:lpstr>
      <vt:lpstr>Slide 13</vt:lpstr>
      <vt:lpstr>Slide 14</vt:lpstr>
      <vt:lpstr>Slide 15</vt:lpstr>
      <vt:lpstr>Self-questioning helps   readers construct meaning,  and draw conclusions</vt:lpstr>
      <vt:lpstr>Sample Question Stems:</vt:lpstr>
      <vt:lpstr>Learn to Think…Think to Learn</vt:lpstr>
      <vt:lpstr>Comprehending Reading:</vt:lpstr>
      <vt:lpstr>Synthesizing Information, Constructing Meaning, and  Drawing Conclusions</vt:lpstr>
      <vt:lpstr>          Lesson Connections for             Inferring and Synthesizing</vt:lpstr>
    </vt:vector>
  </TitlesOfParts>
  <Company>CCPS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Workstation</dc:creator>
  <cp:lastModifiedBy>Candicea.mcwhirter</cp:lastModifiedBy>
  <cp:revision>58</cp:revision>
  <dcterms:created xsi:type="dcterms:W3CDTF">2006-09-11T16:48:39Z</dcterms:created>
  <dcterms:modified xsi:type="dcterms:W3CDTF">2014-03-28T11:59:55Z</dcterms:modified>
</cp:coreProperties>
</file>