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257" r:id="rId3"/>
    <p:sldId id="259" r:id="rId4"/>
    <p:sldId id="260" r:id="rId5"/>
    <p:sldId id="261" r:id="rId6"/>
    <p:sldId id="262" r:id="rId7"/>
    <p:sldId id="263" r:id="rId8"/>
    <p:sldId id="264" r:id="rId9"/>
    <p:sldId id="265" r:id="rId10"/>
    <p:sldId id="266" r:id="rId11"/>
    <p:sldId id="343" r:id="rId12"/>
    <p:sldId id="384" r:id="rId13"/>
    <p:sldId id="396" r:id="rId14"/>
    <p:sldId id="395" r:id="rId15"/>
    <p:sldId id="394" r:id="rId16"/>
    <p:sldId id="393" r:id="rId17"/>
    <p:sldId id="392" r:id="rId18"/>
    <p:sldId id="391" r:id="rId19"/>
    <p:sldId id="390" r:id="rId20"/>
    <p:sldId id="389" r:id="rId21"/>
    <p:sldId id="388" r:id="rId22"/>
    <p:sldId id="387" r:id="rId23"/>
    <p:sldId id="386" r:id="rId24"/>
    <p:sldId id="385" r:id="rId25"/>
    <p:sldId id="404" r:id="rId26"/>
    <p:sldId id="397" r:id="rId27"/>
    <p:sldId id="403" r:id="rId28"/>
    <p:sldId id="402" r:id="rId29"/>
    <p:sldId id="401" r:id="rId30"/>
    <p:sldId id="400" r:id="rId31"/>
    <p:sldId id="399" r:id="rId32"/>
    <p:sldId id="383" r:id="rId33"/>
    <p:sldId id="296" r:id="rId34"/>
    <p:sldId id="29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CA83D2-75E6-470A-B6FB-B7DE24061052}" type="datetimeFigureOut">
              <a:rPr lang="en-US"/>
              <a:pPr>
                <a:defRPr/>
              </a:pPr>
              <a:t>3/9/2014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4E299B-9497-4E37-BC1F-A96B0DED0570}" type="slidenum">
              <a:rPr lang="en-US"/>
              <a:pPr>
                <a:defRPr/>
              </a:pPr>
              <a:t>‹#›</a:t>
            </a:fld>
            <a:endParaRPr lang="en-US" dirty="0"/>
          </a:p>
        </p:txBody>
      </p:sp>
    </p:spTree>
    <p:extLst>
      <p:ext uri="{BB962C8B-B14F-4D97-AF65-F5344CB8AC3E}">
        <p14:creationId xmlns:p14="http://schemas.microsoft.com/office/powerpoint/2010/main" val="156506526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FC08CD-1BB7-4EA8-A31F-3E3BC4FA16FB}" type="datetimeFigureOut">
              <a:rPr lang="en-US"/>
              <a:pPr>
                <a:defRPr/>
              </a:pPr>
              <a:t>3/9/2014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0915AF-EC2A-43D7-8CBC-1580F4D4FAE8}" type="slidenum">
              <a:rPr lang="en-US"/>
              <a:pPr>
                <a:defRPr/>
              </a:pPr>
              <a:t>‹#›</a:t>
            </a:fld>
            <a:endParaRPr lang="en-US" dirty="0"/>
          </a:p>
        </p:txBody>
      </p:sp>
    </p:spTree>
    <p:extLst>
      <p:ext uri="{BB962C8B-B14F-4D97-AF65-F5344CB8AC3E}">
        <p14:creationId xmlns:p14="http://schemas.microsoft.com/office/powerpoint/2010/main" val="144989573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FC9918-63B6-4E47-A3B8-B8AB79A50024}" type="datetimeFigureOut">
              <a:rPr lang="en-US"/>
              <a:pPr>
                <a:defRPr/>
              </a:pPr>
              <a:t>3/9/2014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A31A68-1ABF-45E4-B2B4-58B007C0F2FD}" type="slidenum">
              <a:rPr lang="en-US"/>
              <a:pPr>
                <a:defRPr/>
              </a:pPr>
              <a:t>‹#›</a:t>
            </a:fld>
            <a:endParaRPr lang="en-US" dirty="0"/>
          </a:p>
        </p:txBody>
      </p:sp>
    </p:spTree>
    <p:extLst>
      <p:ext uri="{BB962C8B-B14F-4D97-AF65-F5344CB8AC3E}">
        <p14:creationId xmlns:p14="http://schemas.microsoft.com/office/powerpoint/2010/main" val="75443385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7DED7C-ED05-42B7-9A03-161743CF438E}" type="datetimeFigureOut">
              <a:rPr lang="en-US"/>
              <a:pPr>
                <a:defRPr/>
              </a:pPr>
              <a:t>3/9/2014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6A4514-8FA2-4DB0-B479-ECF4E18981C0}" type="slidenum">
              <a:rPr lang="en-US"/>
              <a:pPr>
                <a:defRPr/>
              </a:pPr>
              <a:t>‹#›</a:t>
            </a:fld>
            <a:endParaRPr lang="en-US" dirty="0"/>
          </a:p>
        </p:txBody>
      </p:sp>
    </p:spTree>
    <p:extLst>
      <p:ext uri="{BB962C8B-B14F-4D97-AF65-F5344CB8AC3E}">
        <p14:creationId xmlns:p14="http://schemas.microsoft.com/office/powerpoint/2010/main" val="136294365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CC9DD7-99D2-484B-8C3E-E7D0F5FE9775}" type="datetimeFigureOut">
              <a:rPr lang="en-US"/>
              <a:pPr>
                <a:defRPr/>
              </a:pPr>
              <a:t>3/9/2014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87E671-0388-4487-A852-BF55972D2ED5}" type="slidenum">
              <a:rPr lang="en-US"/>
              <a:pPr>
                <a:defRPr/>
              </a:pPr>
              <a:t>‹#›</a:t>
            </a:fld>
            <a:endParaRPr lang="en-US" dirty="0"/>
          </a:p>
        </p:txBody>
      </p:sp>
    </p:spTree>
    <p:extLst>
      <p:ext uri="{BB962C8B-B14F-4D97-AF65-F5344CB8AC3E}">
        <p14:creationId xmlns:p14="http://schemas.microsoft.com/office/powerpoint/2010/main" val="481377319"/>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4388D0B-26BD-45CC-872A-F32D453D4932}" type="datetimeFigureOut">
              <a:rPr lang="en-US"/>
              <a:pPr>
                <a:defRPr/>
              </a:pPr>
              <a:t>3/9/2014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4169D9-43FE-4DEA-8FD4-AFC260732799}" type="slidenum">
              <a:rPr lang="en-US"/>
              <a:pPr>
                <a:defRPr/>
              </a:pPr>
              <a:t>‹#›</a:t>
            </a:fld>
            <a:endParaRPr lang="en-US" dirty="0"/>
          </a:p>
        </p:txBody>
      </p:sp>
    </p:spTree>
    <p:extLst>
      <p:ext uri="{BB962C8B-B14F-4D97-AF65-F5344CB8AC3E}">
        <p14:creationId xmlns:p14="http://schemas.microsoft.com/office/powerpoint/2010/main" val="126702066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A28A23-A95C-4B70-B1B8-5D70FD5A2792}" type="datetimeFigureOut">
              <a:rPr lang="en-US"/>
              <a:pPr>
                <a:defRPr/>
              </a:pPr>
              <a:t>3/9/2014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B7445A7-ED8D-470D-8BE8-6A0C35CEF673}" type="slidenum">
              <a:rPr lang="en-US"/>
              <a:pPr>
                <a:defRPr/>
              </a:pPr>
              <a:t>‹#›</a:t>
            </a:fld>
            <a:endParaRPr lang="en-US" dirty="0"/>
          </a:p>
        </p:txBody>
      </p:sp>
    </p:spTree>
    <p:extLst>
      <p:ext uri="{BB962C8B-B14F-4D97-AF65-F5344CB8AC3E}">
        <p14:creationId xmlns:p14="http://schemas.microsoft.com/office/powerpoint/2010/main" val="249834617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BCCE85-D6BE-48D1-8534-3808711DB925}" type="datetimeFigureOut">
              <a:rPr lang="en-US"/>
              <a:pPr>
                <a:defRPr/>
              </a:pPr>
              <a:t>3/9/2014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0208B0-97E6-4225-BD24-E3AF6BD14038}" type="slidenum">
              <a:rPr lang="en-US"/>
              <a:pPr>
                <a:defRPr/>
              </a:pPr>
              <a:t>‹#›</a:t>
            </a:fld>
            <a:endParaRPr lang="en-US" dirty="0"/>
          </a:p>
        </p:txBody>
      </p:sp>
    </p:spTree>
    <p:extLst>
      <p:ext uri="{BB962C8B-B14F-4D97-AF65-F5344CB8AC3E}">
        <p14:creationId xmlns:p14="http://schemas.microsoft.com/office/powerpoint/2010/main" val="39551348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15D776-B32A-497C-BC19-5C99497F588A}" type="datetimeFigureOut">
              <a:rPr lang="en-US"/>
              <a:pPr>
                <a:defRPr/>
              </a:pPr>
              <a:t>3/9/2014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AEC711-48E3-421B-A4B0-C70F4C37EB75}" type="slidenum">
              <a:rPr lang="en-US"/>
              <a:pPr>
                <a:defRPr/>
              </a:pPr>
              <a:t>‹#›</a:t>
            </a:fld>
            <a:endParaRPr lang="en-US" dirty="0"/>
          </a:p>
        </p:txBody>
      </p:sp>
    </p:spTree>
    <p:extLst>
      <p:ext uri="{BB962C8B-B14F-4D97-AF65-F5344CB8AC3E}">
        <p14:creationId xmlns:p14="http://schemas.microsoft.com/office/powerpoint/2010/main" val="192042750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3C2E9D-9618-4D62-937E-95D00D735606}" type="datetimeFigureOut">
              <a:rPr lang="en-US"/>
              <a:pPr>
                <a:defRPr/>
              </a:pPr>
              <a:t>3/9/2014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72C20-0EC5-40E1-865F-D3C623BF0252}" type="slidenum">
              <a:rPr lang="en-US"/>
              <a:pPr>
                <a:defRPr/>
              </a:pPr>
              <a:t>‹#›</a:t>
            </a:fld>
            <a:endParaRPr lang="en-US" dirty="0"/>
          </a:p>
        </p:txBody>
      </p:sp>
    </p:spTree>
    <p:extLst>
      <p:ext uri="{BB962C8B-B14F-4D97-AF65-F5344CB8AC3E}">
        <p14:creationId xmlns:p14="http://schemas.microsoft.com/office/powerpoint/2010/main" val="362012109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3EC65B-E1C8-41FC-8CA2-25AE43783D0F}" type="datetimeFigureOut">
              <a:rPr lang="en-US"/>
              <a:pPr>
                <a:defRPr/>
              </a:pPr>
              <a:t>3/9/2014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605FFF-A970-4C06-81B4-E2642839F85C}" type="slidenum">
              <a:rPr lang="en-US"/>
              <a:pPr>
                <a:defRPr/>
              </a:pPr>
              <a:t>‹#›</a:t>
            </a:fld>
            <a:endParaRPr lang="en-US" dirty="0"/>
          </a:p>
        </p:txBody>
      </p:sp>
    </p:spTree>
    <p:extLst>
      <p:ext uri="{BB962C8B-B14F-4D97-AF65-F5344CB8AC3E}">
        <p14:creationId xmlns:p14="http://schemas.microsoft.com/office/powerpoint/2010/main" val="376331084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B564A9-9CA9-4BE8-991E-5372B9BE2182}" type="datetimeFigureOut">
              <a:rPr lang="en-US"/>
              <a:pPr>
                <a:defRPr/>
              </a:pPr>
              <a:t>3/9/2014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57F2520-CC84-4FD0-A8F5-9DB33D0F10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81000" y="457200"/>
            <a:ext cx="6477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400" b="1">
                <a:latin typeface="Comic Sans MS" pitchFamily="66" charset="0"/>
              </a:rPr>
              <a:t>A 21 ITEM</a:t>
            </a:r>
          </a:p>
          <a:p>
            <a:pPr eaLnBrk="1" hangingPunct="1"/>
            <a:r>
              <a:rPr lang="en-US" altLang="en-US" sz="4400" b="1">
                <a:latin typeface="Comic Sans MS" pitchFamily="66" charset="0"/>
              </a:rPr>
              <a:t>SAMPLING OF </a:t>
            </a:r>
          </a:p>
          <a:p>
            <a:pPr eaLnBrk="1" hangingPunct="1"/>
            <a:r>
              <a:rPr lang="en-US" altLang="en-US" sz="4400" b="1">
                <a:latin typeface="Comic Sans MS" pitchFamily="66" charset="0"/>
              </a:rPr>
              <a:t>MIDDLE SCHOOL</a:t>
            </a:r>
          </a:p>
          <a:p>
            <a:pPr eaLnBrk="1" hangingPunct="1"/>
            <a:r>
              <a:rPr lang="en-US" altLang="en-US" sz="4400" b="1">
                <a:latin typeface="Comic Sans MS" pitchFamily="66" charset="0"/>
              </a:rPr>
              <a:t>PRACTICE WITH CONTEXT CLUES!</a:t>
            </a:r>
          </a:p>
          <a:p>
            <a:pPr eaLnBrk="1" hangingPunct="1"/>
            <a:endParaRPr lang="en-US" altLang="en-US" sz="4400" b="1">
              <a:latin typeface="Comic Sans MS" pitchFamily="66" charset="0"/>
            </a:endParaRPr>
          </a:p>
          <a:p>
            <a:pPr eaLnBrk="1" hangingPunct="1"/>
            <a:r>
              <a:rPr lang="en-US" altLang="en-US" sz="2800" b="1">
                <a:solidFill>
                  <a:srgbClr val="FFC000"/>
                </a:solidFill>
                <a:latin typeface="Comic Sans MS" pitchFamily="66" charset="0"/>
              </a:rPr>
              <a:t>COMMON CORE STANDARDS:</a:t>
            </a:r>
          </a:p>
          <a:p>
            <a:pPr eaLnBrk="1" hangingPunct="1"/>
            <a:r>
              <a:rPr lang="en-US" altLang="en-US" sz="2800" b="1">
                <a:latin typeface="Comic Sans MS" pitchFamily="66" charset="0"/>
              </a:rPr>
              <a:t>     </a:t>
            </a:r>
            <a:r>
              <a:rPr lang="en-US" altLang="en-US" sz="2800" b="1">
                <a:solidFill>
                  <a:srgbClr val="FFC000"/>
                </a:solidFill>
                <a:latin typeface="Comic Sans MS" pitchFamily="66" charset="0"/>
              </a:rPr>
              <a:t>R.L. 6.4, 7.4, 8.4     </a:t>
            </a:r>
          </a:p>
          <a:p>
            <a:pPr eaLnBrk="1" hangingPunct="1"/>
            <a:r>
              <a:rPr lang="en-US" altLang="en-US" sz="2800" b="1">
                <a:solidFill>
                  <a:srgbClr val="FFC000"/>
                </a:solidFill>
                <a:latin typeface="Comic Sans MS" pitchFamily="66" charset="0"/>
              </a:rPr>
              <a:t>      L. 6.4, 7.4, 8.4</a:t>
            </a:r>
          </a:p>
        </p:txBody>
      </p:sp>
      <p:pic>
        <p:nvPicPr>
          <p:cNvPr id="2051" name="Picture 5"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81000"/>
            <a:ext cx="2438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5973762"/>
          </a:xfrm>
        </p:spPr>
        <p:txBody>
          <a:bodyPr/>
          <a:lstStyle/>
          <a:p>
            <a:pPr eaLnBrk="1" hangingPunct="1"/>
            <a:r>
              <a:rPr lang="en-US" altLang="en-US" sz="4000" b="1" smtClean="0">
                <a:latin typeface="Comic Sans MS" pitchFamily="66" charset="0"/>
              </a:rPr>
              <a:t>    Please take out a piece of</a:t>
            </a:r>
            <a:br>
              <a:rPr lang="en-US" altLang="en-US" sz="4000" b="1" smtClean="0">
                <a:latin typeface="Comic Sans MS" pitchFamily="66" charset="0"/>
              </a:rPr>
            </a:br>
            <a:r>
              <a:rPr lang="en-US" altLang="en-US" sz="4000" b="1" smtClean="0">
                <a:latin typeface="Comic Sans MS" pitchFamily="66" charset="0"/>
              </a:rPr>
              <a:t>     paper and number as far as your teacher instructs.</a:t>
            </a:r>
            <a:br>
              <a:rPr lang="en-US" altLang="en-US" sz="4000" b="1" smtClean="0">
                <a:latin typeface="Comic Sans MS" pitchFamily="66" charset="0"/>
              </a:rPr>
            </a:br>
            <a:r>
              <a:rPr lang="en-US" altLang="en-US" sz="4000" b="1" smtClean="0">
                <a:latin typeface="Comic Sans MS" pitchFamily="66" charset="0"/>
              </a:rPr>
              <a:t>  </a:t>
            </a:r>
            <a:br>
              <a:rPr lang="en-US" altLang="en-US" sz="4000" b="1" smtClean="0">
                <a:latin typeface="Comic Sans MS" pitchFamily="66" charset="0"/>
              </a:rPr>
            </a:br>
            <a:r>
              <a:rPr lang="en-US" altLang="en-US" sz="2800" b="1" smtClean="0">
                <a:latin typeface="Comic Sans MS" pitchFamily="66" charset="0"/>
              </a:rPr>
              <a:t>(It could be to the end of the power point if there’s enough time  That would be 21.)</a:t>
            </a:r>
            <a:br>
              <a:rPr lang="en-US" altLang="en-US" sz="2800" b="1" smtClean="0">
                <a:latin typeface="Comic Sans MS" pitchFamily="66" charset="0"/>
              </a:rPr>
            </a:br>
            <a:r>
              <a:rPr lang="en-US" altLang="en-US" sz="2800" b="1" smtClean="0">
                <a:latin typeface="Comic Sans MS" pitchFamily="66" charset="0"/>
              </a:rPr>
              <a:t/>
            </a:r>
            <a:br>
              <a:rPr lang="en-US" altLang="en-US" sz="2800" b="1" smtClean="0">
                <a:latin typeface="Comic Sans MS" pitchFamily="66" charset="0"/>
              </a:rPr>
            </a:br>
            <a:r>
              <a:rPr lang="en-US" altLang="en-US" b="1" smtClean="0">
                <a:latin typeface="Comic Sans MS" pitchFamily="66" charset="0"/>
              </a:rPr>
              <a:t>Select your choice for an answer.</a:t>
            </a:r>
            <a:endParaRPr lang="en-US" altLang="en-US" sz="2800" b="1" smtClean="0">
              <a:latin typeface="Comic Sans MS" pitchFamily="66" charset="0"/>
            </a:endParaRPr>
          </a:p>
        </p:txBody>
      </p:sp>
      <p:pic>
        <p:nvPicPr>
          <p:cNvPr id="11267"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381000" y="4495800"/>
            <a:ext cx="876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To write down   B. to allow   C. to furnish</a:t>
            </a:r>
          </a:p>
        </p:txBody>
      </p:sp>
      <p:sp>
        <p:nvSpPr>
          <p:cNvPr id="12291" name="TextBox 6"/>
          <p:cNvSpPr txBox="1">
            <a:spLocks noChangeArrowheads="1"/>
          </p:cNvSpPr>
          <p:nvPr/>
        </p:nvSpPr>
        <p:spPr bwMode="auto">
          <a:xfrm>
            <a:off x="457200" y="1143000"/>
            <a:ext cx="71628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 The teacher asked all students to </a:t>
            </a:r>
            <a:r>
              <a:rPr lang="en-US" altLang="en-US" sz="4000" b="1">
                <a:solidFill>
                  <a:srgbClr val="FF0000"/>
                </a:solidFill>
                <a:latin typeface="Comic Sans MS" pitchFamily="66" charset="0"/>
              </a:rPr>
              <a:t>contribute</a:t>
            </a:r>
            <a:r>
              <a:rPr lang="en-US" altLang="en-US" sz="4000" b="1">
                <a:latin typeface="Comic Sans MS" pitchFamily="66" charset="0"/>
              </a:rPr>
              <a:t> their ideas for consideration or we would not have anything to discuss.</a:t>
            </a:r>
          </a:p>
        </p:txBody>
      </p:sp>
      <p:pic>
        <p:nvPicPr>
          <p:cNvPr id="12292"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533400" y="4876800"/>
            <a:ext cx="861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drooping posture   B. yawn   C. cheat</a:t>
            </a:r>
          </a:p>
        </p:txBody>
      </p:sp>
      <p:sp>
        <p:nvSpPr>
          <p:cNvPr id="13315" name="TextBox 6"/>
          <p:cNvSpPr txBox="1">
            <a:spLocks noChangeArrowheads="1"/>
          </p:cNvSpPr>
          <p:nvPr/>
        </p:nvSpPr>
        <p:spPr bwMode="auto">
          <a:xfrm>
            <a:off x="228600" y="990600"/>
            <a:ext cx="8458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4000" b="1">
              <a:latin typeface="Comic Sans MS" pitchFamily="66" charset="0"/>
            </a:endParaRPr>
          </a:p>
          <a:p>
            <a:pPr eaLnBrk="1" hangingPunct="1"/>
            <a:endParaRPr lang="en-US" altLang="en-US" sz="4000" b="1">
              <a:latin typeface="Comic Sans MS" pitchFamily="66" charset="0"/>
            </a:endParaRPr>
          </a:p>
          <a:p>
            <a:pPr eaLnBrk="1" hangingPunct="1"/>
            <a:endParaRPr lang="en-US" altLang="en-US" sz="4000" b="1">
              <a:latin typeface="Comic Sans MS" pitchFamily="66" charset="0"/>
            </a:endParaRPr>
          </a:p>
          <a:p>
            <a:pPr eaLnBrk="1" hangingPunct="1"/>
            <a:r>
              <a:rPr lang="en-US" altLang="en-US" sz="4000" b="1">
                <a:latin typeface="Comic Sans MS" pitchFamily="66" charset="0"/>
              </a:rPr>
              <a:t>2. Sit up, Sam!  Do not </a:t>
            </a:r>
            <a:r>
              <a:rPr lang="en-US" altLang="en-US" sz="4000" b="1">
                <a:solidFill>
                  <a:srgbClr val="FF0000"/>
                </a:solidFill>
                <a:latin typeface="Comic Sans MS" pitchFamily="66" charset="0"/>
              </a:rPr>
              <a:t>slouch</a:t>
            </a:r>
            <a:r>
              <a:rPr lang="en-US" altLang="en-US" sz="4000" b="1">
                <a:latin typeface="Comic Sans MS" pitchFamily="66" charset="0"/>
              </a:rPr>
              <a:t>.</a:t>
            </a:r>
          </a:p>
        </p:txBody>
      </p:sp>
      <p:pic>
        <p:nvPicPr>
          <p:cNvPr id="13316"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0"/>
            <a:ext cx="1905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609600" y="48768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alert   B. able to depend on   C. caring</a:t>
            </a:r>
          </a:p>
        </p:txBody>
      </p:sp>
      <p:sp>
        <p:nvSpPr>
          <p:cNvPr id="14339" name="TextBox 6"/>
          <p:cNvSpPr txBox="1">
            <a:spLocks noChangeArrowheads="1"/>
          </p:cNvSpPr>
          <p:nvPr/>
        </p:nvSpPr>
        <p:spPr bwMode="auto">
          <a:xfrm>
            <a:off x="381000" y="2209800"/>
            <a:ext cx="8305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3. Students who are honest, </a:t>
            </a:r>
            <a:r>
              <a:rPr lang="en-US" altLang="en-US" sz="4000" b="1">
                <a:solidFill>
                  <a:srgbClr val="FF0000"/>
                </a:solidFill>
                <a:latin typeface="Comic Sans MS" pitchFamily="66" charset="0"/>
              </a:rPr>
              <a:t>reliable</a:t>
            </a:r>
            <a:r>
              <a:rPr lang="en-US" altLang="en-US" sz="4000" b="1">
                <a:latin typeface="Comic Sans MS" pitchFamily="66" charset="0"/>
              </a:rPr>
              <a:t>, and hard-working do well in their classes.</a:t>
            </a:r>
          </a:p>
        </p:txBody>
      </p:sp>
      <p:pic>
        <p:nvPicPr>
          <p:cNvPr id="14340"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533400" y="4876800"/>
            <a:ext cx="861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irritation   B. rule or law   C. problem</a:t>
            </a:r>
          </a:p>
        </p:txBody>
      </p:sp>
      <p:sp>
        <p:nvSpPr>
          <p:cNvPr id="15363" name="TextBox 6"/>
          <p:cNvSpPr txBox="1">
            <a:spLocks noChangeArrowheads="1"/>
          </p:cNvSpPr>
          <p:nvPr/>
        </p:nvSpPr>
        <p:spPr bwMode="auto">
          <a:xfrm>
            <a:off x="609600" y="990600"/>
            <a:ext cx="68580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4. One </a:t>
            </a:r>
            <a:r>
              <a:rPr lang="en-US" altLang="en-US" sz="4000" b="1">
                <a:solidFill>
                  <a:srgbClr val="FF0000"/>
                </a:solidFill>
                <a:latin typeface="Comic Sans MS" pitchFamily="66" charset="0"/>
              </a:rPr>
              <a:t>regulation</a:t>
            </a:r>
            <a:r>
              <a:rPr lang="en-US" altLang="en-US" sz="4000" b="1">
                <a:latin typeface="Comic Sans MS" pitchFamily="66" charset="0"/>
              </a:rPr>
              <a:t> is to park our cars in the other lot.  That rule allows for customer parking close by the businesses.</a:t>
            </a:r>
          </a:p>
        </p:txBody>
      </p:sp>
      <p:pic>
        <p:nvPicPr>
          <p:cNvPr id="15364"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533400" y="4876800"/>
            <a:ext cx="861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covered the surface of   B. painted the top   C. cured it</a:t>
            </a:r>
          </a:p>
        </p:txBody>
      </p:sp>
      <p:sp>
        <p:nvSpPr>
          <p:cNvPr id="16387" name="TextBox 6"/>
          <p:cNvSpPr txBox="1">
            <a:spLocks noChangeArrowheads="1"/>
          </p:cNvSpPr>
          <p:nvPr/>
        </p:nvSpPr>
        <p:spPr bwMode="auto">
          <a:xfrm>
            <a:off x="457200" y="9906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5.  I </a:t>
            </a:r>
            <a:r>
              <a:rPr lang="en-US" altLang="en-US" sz="4000" b="1">
                <a:solidFill>
                  <a:srgbClr val="FF0000"/>
                </a:solidFill>
                <a:latin typeface="Comic Sans MS" pitchFamily="66" charset="0"/>
              </a:rPr>
              <a:t>paved</a:t>
            </a:r>
            <a:r>
              <a:rPr lang="en-US" altLang="en-US" sz="4000" b="1">
                <a:latin typeface="Comic Sans MS" pitchFamily="66" charset="0"/>
              </a:rPr>
              <a:t> the parking lot.  Now, we must wait until it dries. </a:t>
            </a:r>
          </a:p>
        </p:txBody>
      </p:sp>
      <p:pic>
        <p:nvPicPr>
          <p:cNvPr id="16388"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wet and soggy   B. mostly sand   </a:t>
            </a:r>
          </a:p>
          <a:p>
            <a:pPr eaLnBrk="1" hangingPunct="1"/>
            <a:r>
              <a:rPr lang="en-US" altLang="en-US" sz="2800" b="1">
                <a:latin typeface="Comic Sans MS" pitchFamily="66" charset="0"/>
              </a:rPr>
              <a:t>     C. packed tightly together</a:t>
            </a:r>
          </a:p>
        </p:txBody>
      </p:sp>
      <p:sp>
        <p:nvSpPr>
          <p:cNvPr id="17411" name="TextBox 6"/>
          <p:cNvSpPr txBox="1">
            <a:spLocks noChangeArrowheads="1"/>
          </p:cNvSpPr>
          <p:nvPr/>
        </p:nvSpPr>
        <p:spPr bwMode="auto">
          <a:xfrm>
            <a:off x="228600" y="990600"/>
            <a:ext cx="6858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6. The red clay dirt was </a:t>
            </a:r>
            <a:r>
              <a:rPr lang="en-US" altLang="en-US" sz="4000" b="1">
                <a:solidFill>
                  <a:srgbClr val="FF0000"/>
                </a:solidFill>
                <a:latin typeface="Comic Sans MS" pitchFamily="66" charset="0"/>
              </a:rPr>
              <a:t>dense</a:t>
            </a:r>
            <a:r>
              <a:rPr lang="en-US" altLang="en-US" sz="4000" b="1">
                <a:latin typeface="Comic Sans MS" pitchFamily="66" charset="0"/>
              </a:rPr>
              <a:t>, not easily workable.  I could not plant in that area.</a:t>
            </a:r>
          </a:p>
        </p:txBody>
      </p:sp>
      <p:pic>
        <p:nvPicPr>
          <p:cNvPr id="17412"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1219200" y="4114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easily carried   B. a landing   </a:t>
            </a:r>
          </a:p>
          <a:p>
            <a:pPr eaLnBrk="1" hangingPunct="1"/>
            <a:r>
              <a:rPr lang="en-US" altLang="en-US" sz="2800" b="1">
                <a:latin typeface="Comic Sans MS" pitchFamily="66" charset="0"/>
              </a:rPr>
              <a:t>       C. able to be locked</a:t>
            </a:r>
          </a:p>
        </p:txBody>
      </p:sp>
      <p:sp>
        <p:nvSpPr>
          <p:cNvPr id="18435" name="TextBox 6"/>
          <p:cNvSpPr txBox="1">
            <a:spLocks noChangeArrowheads="1"/>
          </p:cNvSpPr>
          <p:nvPr/>
        </p:nvSpPr>
        <p:spPr bwMode="auto">
          <a:xfrm>
            <a:off x="457200" y="3048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7.  Placing all twenty pencils in a basket made them more </a:t>
            </a:r>
            <a:r>
              <a:rPr lang="en-US" altLang="en-US" sz="4000" b="1">
                <a:solidFill>
                  <a:srgbClr val="FF0000"/>
                </a:solidFill>
                <a:latin typeface="Comic Sans MS" pitchFamily="66" charset="0"/>
              </a:rPr>
              <a:t>portable</a:t>
            </a:r>
            <a:r>
              <a:rPr lang="en-US" altLang="en-US" sz="4000" b="1">
                <a:latin typeface="Comic Sans MS" pitchFamily="66" charset="0"/>
              </a:rPr>
              <a:t>.</a:t>
            </a:r>
          </a:p>
        </p:txBody>
      </p:sp>
      <p:pic>
        <p:nvPicPr>
          <p:cNvPr id="18436"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in a few minutes   B. to the teacher   C. occurring at the same time</a:t>
            </a:r>
          </a:p>
        </p:txBody>
      </p:sp>
      <p:sp>
        <p:nvSpPr>
          <p:cNvPr id="19459" name="TextBox 6"/>
          <p:cNvSpPr txBox="1">
            <a:spLocks noChangeArrowheads="1"/>
          </p:cNvSpPr>
          <p:nvPr/>
        </p:nvSpPr>
        <p:spPr bwMode="auto">
          <a:xfrm>
            <a:off x="304800" y="990600"/>
            <a:ext cx="6934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8. It is required that all tests be turned in </a:t>
            </a:r>
            <a:r>
              <a:rPr lang="en-US" altLang="en-US" sz="4000" b="1">
                <a:solidFill>
                  <a:srgbClr val="FF0000"/>
                </a:solidFill>
                <a:latin typeface="Comic Sans MS" pitchFamily="66" charset="0"/>
              </a:rPr>
              <a:t>simultaneously</a:t>
            </a:r>
            <a:r>
              <a:rPr lang="en-US" altLang="en-US" sz="4000" b="1">
                <a:latin typeface="Comic Sans MS" pitchFamily="66" charset="0"/>
              </a:rPr>
              <a:t>, at exactly the same time.</a:t>
            </a:r>
          </a:p>
        </p:txBody>
      </p:sp>
      <p:pic>
        <p:nvPicPr>
          <p:cNvPr id="19460"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p:cNvSpPr txBox="1">
            <a:spLocks noChangeArrowheads="1"/>
          </p:cNvSpPr>
          <p:nvPr/>
        </p:nvSpPr>
        <p:spPr bwMode="auto">
          <a:xfrm>
            <a:off x="1219200" y="4876800"/>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chipped   B. dull   C. razor sharp</a:t>
            </a:r>
          </a:p>
        </p:txBody>
      </p:sp>
      <p:sp>
        <p:nvSpPr>
          <p:cNvPr id="20483" name="TextBox 6"/>
          <p:cNvSpPr txBox="1">
            <a:spLocks noChangeArrowheads="1"/>
          </p:cNvSpPr>
          <p:nvPr/>
        </p:nvSpPr>
        <p:spPr bwMode="auto">
          <a:xfrm>
            <a:off x="457200" y="990600"/>
            <a:ext cx="7010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9. When the edge of the knife becomes </a:t>
            </a:r>
            <a:r>
              <a:rPr lang="en-US" altLang="en-US" sz="4000" b="1">
                <a:solidFill>
                  <a:srgbClr val="FF0000"/>
                </a:solidFill>
                <a:latin typeface="Comic Sans MS" pitchFamily="66" charset="0"/>
              </a:rPr>
              <a:t>blunt</a:t>
            </a:r>
            <a:r>
              <a:rPr lang="en-US" altLang="en-US" sz="4000" b="1">
                <a:latin typeface="Comic Sans MS" pitchFamily="66" charset="0"/>
              </a:rPr>
              <a:t>, not sharp, you can borrow my tool.</a:t>
            </a:r>
          </a:p>
        </p:txBody>
      </p:sp>
      <p:pic>
        <p:nvPicPr>
          <p:cNvPr id="20484"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914400" y="381000"/>
            <a:ext cx="78486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a:latin typeface="Comic Sans MS" pitchFamily="66" charset="0"/>
              </a:rPr>
              <a:t>The words selected for this power point are those for 6</a:t>
            </a:r>
            <a:r>
              <a:rPr lang="en-US" altLang="en-US" sz="2400" baseline="30000">
                <a:latin typeface="Comic Sans MS" pitchFamily="66" charset="0"/>
              </a:rPr>
              <a:t>th</a:t>
            </a:r>
            <a:r>
              <a:rPr lang="en-US" altLang="en-US" sz="2400">
                <a:latin typeface="Comic Sans MS" pitchFamily="66" charset="0"/>
              </a:rPr>
              <a:t> -8th levels (as indicated on the previous slide with Common Core Standards).  There are 21 word study/context clue slides for use for an introduction to the study of context clues, one for each of the 7 types of context clues for each grade level in order from 6</a:t>
            </a:r>
            <a:r>
              <a:rPr lang="en-US" altLang="en-US" sz="2400" baseline="30000">
                <a:latin typeface="Comic Sans MS" pitchFamily="66" charset="0"/>
              </a:rPr>
              <a:t>th</a:t>
            </a:r>
            <a:r>
              <a:rPr lang="en-US" altLang="en-US" sz="2400">
                <a:latin typeface="Comic Sans MS" pitchFamily="66" charset="0"/>
              </a:rPr>
              <a:t> grade level words to 7</a:t>
            </a:r>
            <a:r>
              <a:rPr lang="en-US" altLang="en-US" sz="2400" baseline="30000">
                <a:latin typeface="Comic Sans MS" pitchFamily="66" charset="0"/>
              </a:rPr>
              <a:t>th</a:t>
            </a:r>
            <a:r>
              <a:rPr lang="en-US" altLang="en-US" sz="2400">
                <a:latin typeface="Comic Sans MS" pitchFamily="66" charset="0"/>
              </a:rPr>
              <a:t> then to 8</a:t>
            </a:r>
            <a:r>
              <a:rPr lang="en-US" altLang="en-US" sz="2400" baseline="30000">
                <a:latin typeface="Comic Sans MS" pitchFamily="66" charset="0"/>
              </a:rPr>
              <a:t>th</a:t>
            </a:r>
            <a:r>
              <a:rPr lang="en-US" altLang="en-US" sz="2400">
                <a:latin typeface="Comic Sans MS" pitchFamily="66" charset="0"/>
              </a:rPr>
              <a:t>.  </a:t>
            </a:r>
          </a:p>
          <a:p>
            <a:pPr eaLnBrk="1" hangingPunct="1"/>
            <a:r>
              <a:rPr lang="en-US" altLang="en-US" sz="2400">
                <a:latin typeface="Comic Sans MS" pitchFamily="66" charset="0"/>
              </a:rPr>
              <a:t>The answers/context clues slide is at the end for all 21 slides.  You may print the slide so that when you go over the answers and discuss, it will be handy. </a:t>
            </a:r>
          </a:p>
          <a:p>
            <a:pPr eaLnBrk="1" hangingPunct="1"/>
            <a:endParaRPr lang="en-US" altLang="en-US" sz="2400">
              <a:latin typeface="Comic Sans MS" pitchFamily="66" charset="0"/>
            </a:endParaRPr>
          </a:p>
          <a:p>
            <a:pPr eaLnBrk="1" hangingPunct="1"/>
            <a:r>
              <a:rPr lang="en-US" altLang="en-US" sz="2400">
                <a:latin typeface="Comic Sans MS" pitchFamily="66" charset="0"/>
              </a:rPr>
              <a:t>I have 3 other context clues power points one for each grade level containing 50 items each. I also have  a set of worksheets as another product. Thank you for selecting this free power point.</a:t>
            </a:r>
          </a:p>
          <a:p>
            <a:pPr eaLnBrk="1" hangingPunct="1"/>
            <a:r>
              <a:rPr lang="en-US" altLang="en-US" sz="2400">
                <a:latin typeface="Comic Sans MS" pitchFamily="66" charset="0"/>
              </a:rPr>
              <a:t>—Mama Flanders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coming to school         B. late   </a:t>
            </a:r>
          </a:p>
          <a:p>
            <a:pPr eaLnBrk="1" hangingPunct="1"/>
            <a:r>
              <a:rPr lang="en-US" altLang="en-US" sz="2800" b="1">
                <a:latin typeface="Comic Sans MS" pitchFamily="66" charset="0"/>
              </a:rPr>
              <a:t>     C. paying a better price</a:t>
            </a:r>
          </a:p>
        </p:txBody>
      </p:sp>
      <p:sp>
        <p:nvSpPr>
          <p:cNvPr id="21507" name="TextBox 6"/>
          <p:cNvSpPr txBox="1">
            <a:spLocks noChangeArrowheads="1"/>
          </p:cNvSpPr>
          <p:nvPr/>
        </p:nvSpPr>
        <p:spPr bwMode="auto">
          <a:xfrm>
            <a:off x="457200" y="9906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10. Young Man, if you are </a:t>
            </a:r>
            <a:r>
              <a:rPr lang="en-US" altLang="en-US" sz="4000" b="1">
                <a:solidFill>
                  <a:srgbClr val="FF0000"/>
                </a:solidFill>
                <a:latin typeface="Comic Sans MS" pitchFamily="66" charset="0"/>
              </a:rPr>
              <a:t>tardy</a:t>
            </a:r>
            <a:r>
              <a:rPr lang="en-US" altLang="en-US" sz="4000" b="1">
                <a:latin typeface="Comic Sans MS" pitchFamily="66" charset="0"/>
              </a:rPr>
              <a:t> once more, you will pay the price!</a:t>
            </a:r>
          </a:p>
        </p:txBody>
      </p:sp>
      <p:pic>
        <p:nvPicPr>
          <p:cNvPr id="21508"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6"/>
          <p:cNvSpPr txBox="1">
            <a:spLocks noChangeArrowheads="1"/>
          </p:cNvSpPr>
          <p:nvPr/>
        </p:nvSpPr>
        <p:spPr bwMode="auto">
          <a:xfrm>
            <a:off x="457200" y="990600"/>
            <a:ext cx="6934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11. If the </a:t>
            </a:r>
            <a:r>
              <a:rPr lang="en-US" altLang="en-US" sz="4000" b="1">
                <a:solidFill>
                  <a:srgbClr val="FF0000"/>
                </a:solidFill>
                <a:latin typeface="Comic Sans MS" pitchFamily="66" charset="0"/>
              </a:rPr>
              <a:t>client</a:t>
            </a:r>
            <a:r>
              <a:rPr lang="en-US" altLang="en-US" sz="4000" b="1">
                <a:latin typeface="Comic Sans MS" pitchFamily="66" charset="0"/>
              </a:rPr>
              <a:t> asks for a better price, tell him I will think about it.</a:t>
            </a:r>
          </a:p>
        </p:txBody>
      </p:sp>
      <p:pic>
        <p:nvPicPr>
          <p:cNvPr id="22531"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5"/>
          <p:cNvSpPr txBox="1">
            <a:spLocks noChangeArrowheads="1"/>
          </p:cNvSpPr>
          <p:nvPr/>
        </p:nvSpPr>
        <p:spPr bwMode="auto">
          <a:xfrm>
            <a:off x="838200" y="4724400"/>
            <a:ext cx="769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A. customer   B. guest   C. chef</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1219200" y="4876800"/>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hope   B. direction   C. faith</a:t>
            </a:r>
          </a:p>
        </p:txBody>
      </p:sp>
      <p:sp>
        <p:nvSpPr>
          <p:cNvPr id="23555" name="TextBox 6"/>
          <p:cNvSpPr txBox="1">
            <a:spLocks noChangeArrowheads="1"/>
          </p:cNvSpPr>
          <p:nvPr/>
        </p:nvSpPr>
        <p:spPr bwMode="auto">
          <a:xfrm>
            <a:off x="304800" y="990600"/>
            <a:ext cx="7391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12. My job as your troop leader is to give you </a:t>
            </a:r>
            <a:r>
              <a:rPr lang="en-US" altLang="en-US" sz="4000" b="1">
                <a:solidFill>
                  <a:srgbClr val="FF0000"/>
                </a:solidFill>
                <a:latin typeface="Comic Sans MS" pitchFamily="66" charset="0"/>
              </a:rPr>
              <a:t>guidance</a:t>
            </a:r>
            <a:r>
              <a:rPr lang="en-US" altLang="en-US" sz="4000" b="1">
                <a:latin typeface="Comic Sans MS" pitchFamily="66" charset="0"/>
              </a:rPr>
              <a:t>, support, and character-building activities.</a:t>
            </a:r>
          </a:p>
        </p:txBody>
      </p:sp>
      <p:pic>
        <p:nvPicPr>
          <p:cNvPr id="23556"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p:cNvSpPr txBox="1">
            <a:spLocks noChangeArrowheads="1"/>
          </p:cNvSpPr>
          <p:nvPr/>
        </p:nvSpPr>
        <p:spPr bwMode="auto">
          <a:xfrm>
            <a:off x="457200" y="48768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bright   B. child-like   C. delicate, faint</a:t>
            </a:r>
          </a:p>
        </p:txBody>
      </p:sp>
      <p:sp>
        <p:nvSpPr>
          <p:cNvPr id="24579" name="TextBox 6"/>
          <p:cNvSpPr txBox="1">
            <a:spLocks noChangeArrowheads="1"/>
          </p:cNvSpPr>
          <p:nvPr/>
        </p:nvSpPr>
        <p:spPr bwMode="auto">
          <a:xfrm>
            <a:off x="533400" y="990600"/>
            <a:ext cx="7010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13. The wall color was  </a:t>
            </a:r>
            <a:r>
              <a:rPr lang="en-US" altLang="en-US" sz="4000" b="1">
                <a:solidFill>
                  <a:srgbClr val="FF0000"/>
                </a:solidFill>
                <a:latin typeface="Comic Sans MS" pitchFamily="66" charset="0"/>
              </a:rPr>
              <a:t>subtle</a:t>
            </a:r>
            <a:r>
              <a:rPr lang="en-US" altLang="en-US" sz="4000" b="1">
                <a:latin typeface="Comic Sans MS" pitchFamily="66" charset="0"/>
              </a:rPr>
              <a:t>; I wanted bold colors like gold and red.</a:t>
            </a:r>
          </a:p>
        </p:txBody>
      </p:sp>
      <p:pic>
        <p:nvPicPr>
          <p:cNvPr id="24580"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p:cNvSpPr txBox="1">
            <a:spLocks noChangeArrowheads="1"/>
          </p:cNvSpPr>
          <p:nvPr/>
        </p:nvSpPr>
        <p:spPr bwMode="auto">
          <a:xfrm>
            <a:off x="1219200" y="48768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doctor’s bill   </a:t>
            </a:r>
          </a:p>
          <a:p>
            <a:pPr eaLnBrk="1" hangingPunct="1"/>
            <a:r>
              <a:rPr lang="en-US" altLang="en-US" sz="2800" b="1">
                <a:latin typeface="Comic Sans MS" pitchFamily="66" charset="0"/>
              </a:rPr>
              <a:t>B. written order for medicine   </a:t>
            </a:r>
          </a:p>
          <a:p>
            <a:pPr eaLnBrk="1" hangingPunct="1"/>
            <a:r>
              <a:rPr lang="en-US" altLang="en-US" sz="2800" b="1">
                <a:latin typeface="Comic Sans MS" pitchFamily="66" charset="0"/>
              </a:rPr>
              <a:t>C. a personal note</a:t>
            </a:r>
          </a:p>
        </p:txBody>
      </p:sp>
      <p:sp>
        <p:nvSpPr>
          <p:cNvPr id="25603" name="TextBox 6"/>
          <p:cNvSpPr txBox="1">
            <a:spLocks noChangeArrowheads="1"/>
          </p:cNvSpPr>
          <p:nvPr/>
        </p:nvSpPr>
        <p:spPr bwMode="auto">
          <a:xfrm>
            <a:off x="457200" y="990600"/>
            <a:ext cx="716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14. The doctor called in my mother’s </a:t>
            </a:r>
            <a:r>
              <a:rPr lang="en-US" altLang="en-US" sz="4000" b="1">
                <a:solidFill>
                  <a:srgbClr val="FF0000"/>
                </a:solidFill>
                <a:latin typeface="Comic Sans MS" pitchFamily="66" charset="0"/>
              </a:rPr>
              <a:t>prescription</a:t>
            </a:r>
            <a:r>
              <a:rPr lang="en-US" altLang="en-US" sz="4000" b="1">
                <a:latin typeface="Comic Sans MS" pitchFamily="66" charset="0"/>
              </a:rPr>
              <a:t>.</a:t>
            </a:r>
          </a:p>
        </p:txBody>
      </p:sp>
      <p:pic>
        <p:nvPicPr>
          <p:cNvPr id="25604"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4"/>
          <p:cNvSpPr txBox="1">
            <a:spLocks noChangeArrowheads="1"/>
          </p:cNvSpPr>
          <p:nvPr/>
        </p:nvSpPr>
        <p:spPr bwMode="auto">
          <a:xfrm>
            <a:off x="1219200" y="4876800"/>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precious   B. clunky   C. cheap</a:t>
            </a:r>
          </a:p>
        </p:txBody>
      </p:sp>
      <p:sp>
        <p:nvSpPr>
          <p:cNvPr id="26627" name="TextBox 6"/>
          <p:cNvSpPr txBox="1">
            <a:spLocks noChangeArrowheads="1"/>
          </p:cNvSpPr>
          <p:nvPr/>
        </p:nvSpPr>
        <p:spPr bwMode="auto">
          <a:xfrm>
            <a:off x="457200" y="990600"/>
            <a:ext cx="7162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15. You can purchase jewelry that is </a:t>
            </a:r>
            <a:r>
              <a:rPr lang="en-US" altLang="en-US" sz="4000" b="1">
                <a:solidFill>
                  <a:srgbClr val="FF0000"/>
                </a:solidFill>
                <a:latin typeface="Comic Sans MS" pitchFamily="66" charset="0"/>
              </a:rPr>
              <a:t>invaluable</a:t>
            </a:r>
            <a:r>
              <a:rPr lang="en-US" altLang="en-US" sz="4000" b="1">
                <a:latin typeface="Comic Sans MS" pitchFamily="66" charset="0"/>
              </a:rPr>
              <a:t>, adequate, or even inexpensive.</a:t>
            </a:r>
          </a:p>
        </p:txBody>
      </p:sp>
      <p:pic>
        <p:nvPicPr>
          <p:cNvPr id="26628"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1219200" y="4876800"/>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confused   B. scared   C. hopeful</a:t>
            </a:r>
          </a:p>
        </p:txBody>
      </p:sp>
      <p:sp>
        <p:nvSpPr>
          <p:cNvPr id="27651" name="TextBox 6"/>
          <p:cNvSpPr txBox="1">
            <a:spLocks noChangeArrowheads="1"/>
          </p:cNvSpPr>
          <p:nvPr/>
        </p:nvSpPr>
        <p:spPr bwMode="auto">
          <a:xfrm>
            <a:off x="457200" y="1981200"/>
            <a:ext cx="7162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16. Of course, the hurricane could devastate our city, but we remain </a:t>
            </a:r>
            <a:r>
              <a:rPr lang="en-US" altLang="en-US" sz="4000" b="1">
                <a:solidFill>
                  <a:srgbClr val="FF0000"/>
                </a:solidFill>
                <a:latin typeface="Comic Sans MS" pitchFamily="66" charset="0"/>
              </a:rPr>
              <a:t>optimistic</a:t>
            </a:r>
            <a:r>
              <a:rPr lang="en-US" altLang="en-US" sz="4000" b="1">
                <a:latin typeface="Comic Sans MS" pitchFamily="66" charset="0"/>
              </a:rPr>
              <a:t>.</a:t>
            </a:r>
          </a:p>
        </p:txBody>
      </p:sp>
      <p:pic>
        <p:nvPicPr>
          <p:cNvPr id="27652"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4"/>
          <p:cNvSpPr txBox="1">
            <a:spLocks noChangeArrowheads="1"/>
          </p:cNvSpPr>
          <p:nvPr/>
        </p:nvSpPr>
        <p:spPr bwMode="auto">
          <a:xfrm>
            <a:off x="1219200" y="4876800"/>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A. strong   B. weak   C. friendly</a:t>
            </a:r>
          </a:p>
        </p:txBody>
      </p:sp>
      <p:sp>
        <p:nvSpPr>
          <p:cNvPr id="28675" name="TextBox 6"/>
          <p:cNvSpPr txBox="1">
            <a:spLocks noChangeArrowheads="1"/>
          </p:cNvSpPr>
          <p:nvPr/>
        </p:nvSpPr>
        <p:spPr bwMode="auto">
          <a:xfrm>
            <a:off x="457200" y="1981200"/>
            <a:ext cx="7162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17. If you show him that you are </a:t>
            </a:r>
            <a:r>
              <a:rPr lang="en-US" altLang="en-US" sz="4000" b="1">
                <a:solidFill>
                  <a:srgbClr val="FF0000"/>
                </a:solidFill>
                <a:latin typeface="Comic Sans MS" pitchFamily="66" charset="0"/>
              </a:rPr>
              <a:t>vulnerable</a:t>
            </a:r>
            <a:r>
              <a:rPr lang="en-US" altLang="en-US" sz="4000" b="1">
                <a:latin typeface="Comic Sans MS" pitchFamily="66" charset="0"/>
              </a:rPr>
              <a:t>, the tiger will surely attack you.</a:t>
            </a:r>
          </a:p>
        </p:txBody>
      </p:sp>
      <p:pic>
        <p:nvPicPr>
          <p:cNvPr id="28676"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making it to   B. studying with   </a:t>
            </a:r>
          </a:p>
          <a:p>
            <a:pPr eaLnBrk="1" hangingPunct="1"/>
            <a:r>
              <a:rPr lang="en-US" altLang="en-US" sz="2800" b="1">
                <a:latin typeface="Comic Sans MS" pitchFamily="66" charset="0"/>
              </a:rPr>
              <a:t>        C. interrupting</a:t>
            </a:r>
          </a:p>
        </p:txBody>
      </p:sp>
      <p:sp>
        <p:nvSpPr>
          <p:cNvPr id="29699" name="TextBox 6"/>
          <p:cNvSpPr txBox="1">
            <a:spLocks noChangeArrowheads="1"/>
          </p:cNvSpPr>
          <p:nvPr/>
        </p:nvSpPr>
        <p:spPr bwMode="auto">
          <a:xfrm>
            <a:off x="457200" y="1981200"/>
            <a:ext cx="7162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18. </a:t>
            </a:r>
            <a:r>
              <a:rPr lang="en-US" altLang="en-US" sz="4000" b="1">
                <a:solidFill>
                  <a:srgbClr val="FF0000"/>
                </a:solidFill>
                <a:latin typeface="Comic Sans MS" pitchFamily="66" charset="0"/>
              </a:rPr>
              <a:t>Disrupting</a:t>
            </a:r>
            <a:r>
              <a:rPr lang="en-US" altLang="en-US" sz="4000" b="1">
                <a:latin typeface="Comic Sans MS" pitchFamily="66" charset="0"/>
              </a:rPr>
              <a:t> the class once more, are you?  Jason, a demerit is in my hand!</a:t>
            </a:r>
          </a:p>
        </p:txBody>
      </p:sp>
      <p:pic>
        <p:nvPicPr>
          <p:cNvPr id="29700"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not pleasing   B. not original   </a:t>
            </a:r>
          </a:p>
          <a:p>
            <a:pPr eaLnBrk="1" hangingPunct="1"/>
            <a:r>
              <a:rPr lang="en-US" altLang="en-US" sz="2800" b="1">
                <a:latin typeface="Comic Sans MS" pitchFamily="66" charset="0"/>
              </a:rPr>
              <a:t>        C. without color</a:t>
            </a:r>
          </a:p>
        </p:txBody>
      </p:sp>
      <p:sp>
        <p:nvSpPr>
          <p:cNvPr id="30723" name="TextBox 6"/>
          <p:cNvSpPr txBox="1">
            <a:spLocks noChangeArrowheads="1"/>
          </p:cNvSpPr>
          <p:nvPr/>
        </p:nvSpPr>
        <p:spPr bwMode="auto">
          <a:xfrm>
            <a:off x="457200" y="1981200"/>
            <a:ext cx="7162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19. The student’s project was </a:t>
            </a:r>
            <a:r>
              <a:rPr lang="en-US" altLang="en-US" sz="4000" b="1">
                <a:solidFill>
                  <a:srgbClr val="FF0000"/>
                </a:solidFill>
                <a:latin typeface="Comic Sans MS" pitchFamily="66" charset="0"/>
              </a:rPr>
              <a:t>unattractive</a:t>
            </a:r>
            <a:r>
              <a:rPr lang="en-US" altLang="en-US" sz="4000" b="1">
                <a:latin typeface="Comic Sans MS" pitchFamily="66" charset="0"/>
              </a:rPr>
              <a:t> to anyone’s eyes.</a:t>
            </a:r>
          </a:p>
        </p:txBody>
      </p:sp>
      <p:pic>
        <p:nvPicPr>
          <p:cNvPr id="30724"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2400" b="1" smtClean="0">
                <a:latin typeface="Comic Sans MS" pitchFamily="66" charset="0"/>
              </a:rPr>
              <a:t>CONTEXT CLUE #1 </a:t>
            </a:r>
          </a:p>
        </p:txBody>
      </p:sp>
      <p:sp>
        <p:nvSpPr>
          <p:cNvPr id="4099" name="TextBox 2"/>
          <p:cNvSpPr txBox="1">
            <a:spLocks noChangeArrowheads="1"/>
          </p:cNvSpPr>
          <p:nvPr/>
        </p:nvSpPr>
        <p:spPr bwMode="auto">
          <a:xfrm>
            <a:off x="381000" y="1676400"/>
            <a:ext cx="84582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Sometimes you can take the words apart.  Maybe there’s a </a:t>
            </a:r>
            <a:r>
              <a:rPr lang="en-US" altLang="en-US" sz="2800" u="sng">
                <a:latin typeface="Comic Sans MS" pitchFamily="66" charset="0"/>
              </a:rPr>
              <a:t>prefix, suffix, or root </a:t>
            </a:r>
            <a:r>
              <a:rPr lang="en-US" altLang="en-US" sz="2800">
                <a:latin typeface="Comic Sans MS" pitchFamily="66" charset="0"/>
              </a:rPr>
              <a:t>(part of the word) that you recognize. </a:t>
            </a:r>
          </a:p>
          <a:p>
            <a:pPr eaLnBrk="1" hangingPunct="1"/>
            <a:r>
              <a:rPr lang="en-US" altLang="en-US" sz="2800">
                <a:latin typeface="Comic Sans MS" pitchFamily="66" charset="0"/>
              </a:rPr>
              <a:t>Example:  </a:t>
            </a:r>
            <a:r>
              <a:rPr lang="en-US" altLang="en-US" sz="2800" b="1" u="sng">
                <a:latin typeface="Comic Sans MS" pitchFamily="66" charset="0"/>
              </a:rPr>
              <a:t>Marion may not show up for basketball practice.  She can be </a:t>
            </a:r>
            <a:r>
              <a:rPr lang="en-US" altLang="en-US" sz="2800" b="1" u="sng">
                <a:solidFill>
                  <a:srgbClr val="FF0000"/>
                </a:solidFill>
                <a:latin typeface="Comic Sans MS" pitchFamily="66" charset="0"/>
              </a:rPr>
              <a:t>undependable</a:t>
            </a:r>
            <a:r>
              <a:rPr lang="en-US" altLang="en-US" sz="2800">
                <a:latin typeface="Comic Sans MS" pitchFamily="66" charset="0"/>
              </a:rPr>
              <a:t>. </a:t>
            </a:r>
          </a:p>
          <a:p>
            <a:pPr eaLnBrk="1" hangingPunct="1"/>
            <a:endParaRPr lang="en-US" altLang="en-US" sz="2800">
              <a:latin typeface="Comic Sans MS" pitchFamily="66" charset="0"/>
            </a:endParaRPr>
          </a:p>
          <a:p>
            <a:pPr eaLnBrk="1" hangingPunct="1"/>
            <a:r>
              <a:rPr lang="en-US" altLang="en-US" sz="2800">
                <a:latin typeface="Comic Sans MS" pitchFamily="66" charset="0"/>
              </a:rPr>
              <a:t>Of course, you recognize the word “depend” and the prefix “un” which means </a:t>
            </a:r>
            <a:r>
              <a:rPr lang="en-US" altLang="en-US" sz="2800" u="sng">
                <a:latin typeface="Comic Sans MS" pitchFamily="66" charset="0"/>
              </a:rPr>
              <a:t>not</a:t>
            </a:r>
            <a:r>
              <a:rPr lang="en-US" altLang="en-US" sz="2800">
                <a:latin typeface="Comic Sans MS" pitchFamily="66" charset="0"/>
              </a:rPr>
              <a:t>, and the suffix “able” which means </a:t>
            </a:r>
            <a:r>
              <a:rPr lang="en-US" altLang="en-US" sz="2800" u="sng">
                <a:latin typeface="Comic Sans MS" pitchFamily="66" charset="0"/>
              </a:rPr>
              <a:t>able to. </a:t>
            </a:r>
          </a:p>
          <a:p>
            <a:pPr eaLnBrk="1" hangingPunct="1"/>
            <a:r>
              <a:rPr lang="en-US" altLang="en-US" sz="2800">
                <a:latin typeface="Comic Sans MS" pitchFamily="66" charset="0"/>
              </a:rPr>
              <a:t>Therefore the word </a:t>
            </a:r>
            <a:r>
              <a:rPr lang="en-US" altLang="en-US" sz="2800">
                <a:solidFill>
                  <a:srgbClr val="FF0000"/>
                </a:solidFill>
                <a:latin typeface="Comic Sans MS" pitchFamily="66" charset="0"/>
              </a:rPr>
              <a:t>”</a:t>
            </a:r>
            <a:r>
              <a:rPr lang="en-US" altLang="en-US" sz="2800" b="1" u="sng">
                <a:solidFill>
                  <a:srgbClr val="FF0000"/>
                </a:solidFill>
                <a:latin typeface="Comic Sans MS" pitchFamily="66" charset="0"/>
              </a:rPr>
              <a:t>dependable”</a:t>
            </a:r>
            <a:r>
              <a:rPr lang="en-US" altLang="en-US" sz="2800">
                <a:latin typeface="Comic Sans MS" pitchFamily="66" charset="0"/>
              </a:rPr>
              <a:t> means “not able to depend on.”</a:t>
            </a:r>
          </a:p>
        </p:txBody>
      </p:sp>
      <p:pic>
        <p:nvPicPr>
          <p:cNvPr id="4100" name="Picture 6" descr="http://www.wpclipart.com/animals/dogs/cartoon_dogs/cartoon_dogs_3/attentive_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5240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too extreme   B. simply made   </a:t>
            </a:r>
          </a:p>
          <a:p>
            <a:pPr eaLnBrk="1" hangingPunct="1"/>
            <a:r>
              <a:rPr lang="en-US" altLang="en-US" sz="2800" b="1">
                <a:latin typeface="Comic Sans MS" pitchFamily="66" charset="0"/>
              </a:rPr>
              <a:t>      C. elaborately made</a:t>
            </a:r>
          </a:p>
        </p:txBody>
      </p:sp>
      <p:sp>
        <p:nvSpPr>
          <p:cNvPr id="31747" name="TextBox 6"/>
          <p:cNvSpPr txBox="1">
            <a:spLocks noChangeArrowheads="1"/>
          </p:cNvSpPr>
          <p:nvPr/>
        </p:nvSpPr>
        <p:spPr bwMode="auto">
          <a:xfrm>
            <a:off x="457200" y="1981200"/>
            <a:ext cx="7162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20. Her wedding gown was </a:t>
            </a:r>
            <a:r>
              <a:rPr lang="en-US" altLang="en-US" sz="4000" b="1">
                <a:solidFill>
                  <a:srgbClr val="FF0000"/>
                </a:solidFill>
                <a:latin typeface="Comic Sans MS" pitchFamily="66" charset="0"/>
              </a:rPr>
              <a:t>exquisite</a:t>
            </a:r>
            <a:r>
              <a:rPr lang="en-US" altLang="en-US" sz="4000" b="1">
                <a:latin typeface="Comic Sans MS" pitchFamily="66" charset="0"/>
              </a:rPr>
              <a:t>!  Look at all the detail.</a:t>
            </a:r>
          </a:p>
        </p:txBody>
      </p:sp>
      <p:pic>
        <p:nvPicPr>
          <p:cNvPr id="31748"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p:cNvSpPr txBox="1">
            <a:spLocks noChangeArrowheads="1"/>
          </p:cNvSpPr>
          <p:nvPr/>
        </p:nvSpPr>
        <p:spPr bwMode="auto">
          <a:xfrm>
            <a:off x="1219200" y="4876800"/>
            <a:ext cx="7924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2800" b="1">
                <a:latin typeface="Comic Sans MS" pitchFamily="66" charset="0"/>
              </a:rPr>
              <a:t>generally accepted   B. not approved</a:t>
            </a:r>
          </a:p>
          <a:p>
            <a:pPr eaLnBrk="1" hangingPunct="1"/>
            <a:r>
              <a:rPr lang="en-US" altLang="en-US" sz="2800" b="1">
                <a:latin typeface="Comic Sans MS" pitchFamily="66" charset="0"/>
              </a:rPr>
              <a:t>                     C. wild</a:t>
            </a:r>
          </a:p>
        </p:txBody>
      </p:sp>
      <p:sp>
        <p:nvSpPr>
          <p:cNvPr id="32771" name="TextBox 6"/>
          <p:cNvSpPr txBox="1">
            <a:spLocks noChangeArrowheads="1"/>
          </p:cNvSpPr>
          <p:nvPr/>
        </p:nvSpPr>
        <p:spPr bwMode="auto">
          <a:xfrm>
            <a:off x="457200" y="1981200"/>
            <a:ext cx="7162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a:latin typeface="Comic Sans MS" pitchFamily="66" charset="0"/>
              </a:rPr>
              <a:t>21. The student did not conform to </a:t>
            </a:r>
            <a:r>
              <a:rPr lang="en-US" altLang="en-US" sz="4000" b="1">
                <a:solidFill>
                  <a:srgbClr val="FF0000"/>
                </a:solidFill>
                <a:latin typeface="Comic Sans MS" pitchFamily="66" charset="0"/>
              </a:rPr>
              <a:t>conventional</a:t>
            </a:r>
            <a:r>
              <a:rPr lang="en-US" altLang="en-US" sz="4000" b="1">
                <a:latin typeface="Comic Sans MS" pitchFamily="66" charset="0"/>
              </a:rPr>
              <a:t> behavior.  His behavior was not acceptable.</a:t>
            </a:r>
          </a:p>
        </p:txBody>
      </p:sp>
      <p:pic>
        <p:nvPicPr>
          <p:cNvPr id="32772"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p:cNvSpPr txBox="1">
            <a:spLocks noChangeArrowheads="1"/>
          </p:cNvSpPr>
          <p:nvPr/>
        </p:nvSpPr>
        <p:spPr bwMode="auto">
          <a:xfrm>
            <a:off x="457200" y="762000"/>
            <a:ext cx="868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latin typeface="Comic Sans MS" pitchFamily="66" charset="0"/>
            </a:endParaRPr>
          </a:p>
        </p:txBody>
      </p:sp>
      <p:sp>
        <p:nvSpPr>
          <p:cNvPr id="33795" name="TextBox 6"/>
          <p:cNvSpPr txBox="1">
            <a:spLocks noChangeArrowheads="1"/>
          </p:cNvSpPr>
          <p:nvPr/>
        </p:nvSpPr>
        <p:spPr bwMode="auto">
          <a:xfrm>
            <a:off x="228600" y="2667000"/>
            <a:ext cx="8610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400" b="1">
                <a:latin typeface="Comic Sans MS" pitchFamily="66" charset="0"/>
              </a:rPr>
              <a:t>Now it is time to swap and grade your answers. Follow your teacher’s instructions to do so.</a:t>
            </a:r>
          </a:p>
        </p:txBody>
      </p:sp>
      <p:pic>
        <p:nvPicPr>
          <p:cNvPr id="33796" name="Picture 6" descr="http://www.wpclipart.com/animals/dogs/cartoon_dogs/cartoon_dogs_3/attentive_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21336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2"/>
          <p:cNvSpPr txBox="1">
            <a:spLocks noChangeArrowheads="1"/>
          </p:cNvSpPr>
          <p:nvPr/>
        </p:nvSpPr>
        <p:spPr bwMode="auto">
          <a:xfrm>
            <a:off x="457200" y="762000"/>
            <a:ext cx="868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latin typeface="Comic Sans MS" pitchFamily="66" charset="0"/>
            </a:endParaRPr>
          </a:p>
        </p:txBody>
      </p:sp>
      <p:sp>
        <p:nvSpPr>
          <p:cNvPr id="25604" name="TextBox 6"/>
          <p:cNvSpPr txBox="1">
            <a:spLocks noChangeArrowheads="1"/>
          </p:cNvSpPr>
          <p:nvPr/>
        </p:nvSpPr>
        <p:spPr bwMode="auto">
          <a:xfrm>
            <a:off x="228600" y="1143000"/>
            <a:ext cx="8610600" cy="461963"/>
          </a:xfrm>
          <a:prstGeom prst="rect">
            <a:avLst/>
          </a:prstGeom>
          <a:noFill/>
          <a:ln w="9525">
            <a:noFill/>
            <a:miter lim="800000"/>
            <a:headEnd/>
            <a:tailEnd/>
          </a:ln>
        </p:spPr>
        <p:txBody>
          <a:bodyPr>
            <a:spAutoFit/>
          </a:bodyPr>
          <a:lstStyle/>
          <a:p>
            <a:pPr algn="ctr">
              <a:defRPr/>
            </a:pPr>
            <a:r>
              <a:rPr lang="en-US" sz="1200" b="1" dirty="0">
                <a:solidFill>
                  <a:prstClr val="black"/>
                </a:solidFill>
                <a:latin typeface="Comic Sans MS" pitchFamily="66" charset="0"/>
              </a:rPr>
              <a:t>(You might print this slide and go back slide by slide for discussion  and (or) grading of the answers.)</a:t>
            </a:r>
          </a:p>
          <a:p>
            <a:pPr marL="228600" indent="-228600">
              <a:defRPr/>
            </a:pPr>
            <a:r>
              <a:rPr lang="en-US" sz="1200" b="1" dirty="0">
                <a:solidFill>
                  <a:prstClr val="black"/>
                </a:solidFill>
                <a:latin typeface="Comic Sans MS" pitchFamily="66" charset="0"/>
              </a:rPr>
              <a:t>			</a:t>
            </a:r>
          </a:p>
        </p:txBody>
      </p:sp>
      <p:sp>
        <p:nvSpPr>
          <p:cNvPr id="34820" name="TextBox 4"/>
          <p:cNvSpPr txBox="1">
            <a:spLocks noChangeArrowheads="1"/>
          </p:cNvSpPr>
          <p:nvPr/>
        </p:nvSpPr>
        <p:spPr bwMode="auto">
          <a:xfrm>
            <a:off x="1676400" y="381000"/>
            <a:ext cx="701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b="1">
                <a:latin typeface="Comic Sans MS" pitchFamily="66" charset="0"/>
              </a:rPr>
              <a:t>ANSWERS AND DISCUSSION</a:t>
            </a:r>
          </a:p>
        </p:txBody>
      </p:sp>
      <p:sp>
        <p:nvSpPr>
          <p:cNvPr id="34821" name="TextBox 6"/>
          <p:cNvSpPr txBox="1">
            <a:spLocks noChangeArrowheads="1"/>
          </p:cNvSpPr>
          <p:nvPr/>
        </p:nvSpPr>
        <p:spPr bwMode="auto">
          <a:xfrm>
            <a:off x="685800" y="1676400"/>
            <a:ext cx="2133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rabicPeriod"/>
            </a:pPr>
            <a:endParaRPr lang="en-US" altLang="en-US" sz="1200"/>
          </a:p>
          <a:p>
            <a:pPr eaLnBrk="1" hangingPunct="1">
              <a:buFontTx/>
              <a:buAutoNum type="arabicPeriod" startAt="2"/>
            </a:pPr>
            <a:endParaRPr lang="en-US" altLang="en-US" sz="1200"/>
          </a:p>
          <a:p>
            <a:pPr eaLnBrk="1" hangingPunct="1">
              <a:buFontTx/>
              <a:buAutoNum type="arabicPeriod"/>
            </a:pPr>
            <a:r>
              <a:rPr lang="en-US" altLang="en-US" sz="1200"/>
              <a:t>C, contrast</a:t>
            </a:r>
          </a:p>
          <a:p>
            <a:pPr eaLnBrk="1" hangingPunct="1">
              <a:buFontTx/>
              <a:buAutoNum type="arabicPeriod"/>
            </a:pPr>
            <a:r>
              <a:rPr lang="en-US" altLang="en-US" sz="1200"/>
              <a:t>A, mood,/tone</a:t>
            </a:r>
          </a:p>
          <a:p>
            <a:pPr eaLnBrk="1" hangingPunct="1">
              <a:buFontTx/>
              <a:buAutoNum type="arabicPeriod"/>
            </a:pPr>
            <a:r>
              <a:rPr lang="en-US" altLang="en-US" sz="1200"/>
              <a:t>B, sequence</a:t>
            </a:r>
          </a:p>
          <a:p>
            <a:pPr eaLnBrk="1" hangingPunct="1">
              <a:buFontTx/>
              <a:buAutoNum type="arabicPeriod"/>
            </a:pPr>
            <a:r>
              <a:rPr lang="en-US" altLang="en-US" sz="1200"/>
              <a:t>B, syn.</a:t>
            </a:r>
          </a:p>
          <a:p>
            <a:pPr eaLnBrk="1" hangingPunct="1">
              <a:buFontTx/>
              <a:buAutoNum type="arabicPeriod"/>
            </a:pPr>
            <a:r>
              <a:rPr lang="en-US" altLang="en-US" sz="1200"/>
              <a:t>A,   C/E</a:t>
            </a:r>
          </a:p>
          <a:p>
            <a:pPr eaLnBrk="1" hangingPunct="1">
              <a:buFontTx/>
              <a:buAutoNum type="arabicPeriod"/>
            </a:pPr>
            <a:r>
              <a:rPr lang="en-US" altLang="en-US" sz="1200"/>
              <a:t>C, ant.</a:t>
            </a:r>
          </a:p>
          <a:p>
            <a:pPr eaLnBrk="1" hangingPunct="1">
              <a:buFontTx/>
              <a:buAutoNum type="arabicPeriod"/>
            </a:pPr>
            <a:r>
              <a:rPr lang="en-US" altLang="en-US" sz="1200"/>
              <a:t>A, word parts  </a:t>
            </a:r>
          </a:p>
        </p:txBody>
      </p:sp>
      <p:sp>
        <p:nvSpPr>
          <p:cNvPr id="34822" name="TextBox 8"/>
          <p:cNvSpPr txBox="1">
            <a:spLocks noChangeArrowheads="1"/>
          </p:cNvSpPr>
          <p:nvPr/>
        </p:nvSpPr>
        <p:spPr bwMode="auto">
          <a:xfrm>
            <a:off x="3962400" y="2057400"/>
            <a:ext cx="2895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latin typeface="Comic Sans MS" pitchFamily="66" charset="0"/>
              </a:rPr>
              <a:t>8.  C, syn.</a:t>
            </a:r>
          </a:p>
          <a:p>
            <a:pPr eaLnBrk="1" hangingPunct="1"/>
            <a:r>
              <a:rPr lang="en-US" altLang="en-US" sz="1200">
                <a:latin typeface="Comic Sans MS" pitchFamily="66" charset="0"/>
              </a:rPr>
              <a:t>9.  B, ant.</a:t>
            </a:r>
          </a:p>
          <a:p>
            <a:pPr eaLnBrk="1" hangingPunct="1"/>
            <a:r>
              <a:rPr lang="en-US" altLang="en-US" sz="1200">
                <a:latin typeface="Comic Sans MS" pitchFamily="66" charset="0"/>
              </a:rPr>
              <a:t>10. B, mood/tone</a:t>
            </a:r>
          </a:p>
          <a:p>
            <a:pPr eaLnBrk="1" hangingPunct="1"/>
            <a:r>
              <a:rPr lang="en-US" altLang="en-US" sz="1200">
                <a:latin typeface="Comic Sans MS" pitchFamily="66" charset="0"/>
              </a:rPr>
              <a:t>11. A,  C/E</a:t>
            </a:r>
          </a:p>
          <a:p>
            <a:pPr eaLnBrk="1" hangingPunct="1"/>
            <a:r>
              <a:rPr lang="en-US" altLang="en-US" sz="1200">
                <a:latin typeface="Comic Sans MS" pitchFamily="66" charset="0"/>
              </a:rPr>
              <a:t>12. B, sequence</a:t>
            </a:r>
          </a:p>
          <a:p>
            <a:pPr eaLnBrk="1" hangingPunct="1"/>
            <a:r>
              <a:rPr lang="en-US" altLang="en-US" sz="1200">
                <a:latin typeface="Comic Sans MS" pitchFamily="66" charset="0"/>
              </a:rPr>
              <a:t>13. C, contrast</a:t>
            </a:r>
          </a:p>
          <a:p>
            <a:pPr eaLnBrk="1" hangingPunct="1"/>
            <a:r>
              <a:rPr lang="en-US" altLang="en-US" sz="1200">
                <a:latin typeface="Comic Sans MS" pitchFamily="66" charset="0"/>
              </a:rPr>
              <a:t>14. B, word parts</a:t>
            </a:r>
          </a:p>
        </p:txBody>
      </p:sp>
      <p:sp>
        <p:nvSpPr>
          <p:cNvPr id="34823" name="TextBox 9"/>
          <p:cNvSpPr txBox="1">
            <a:spLocks noChangeArrowheads="1"/>
          </p:cNvSpPr>
          <p:nvPr/>
        </p:nvSpPr>
        <p:spPr bwMode="auto">
          <a:xfrm>
            <a:off x="5791200" y="2057400"/>
            <a:ext cx="2286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15. A, sequence</a:t>
            </a:r>
          </a:p>
          <a:p>
            <a:pPr eaLnBrk="1" hangingPunct="1"/>
            <a:r>
              <a:rPr lang="en-US" altLang="en-US" sz="1200"/>
              <a:t>16. C, contrast</a:t>
            </a:r>
          </a:p>
          <a:p>
            <a:pPr eaLnBrk="1" hangingPunct="1"/>
            <a:r>
              <a:rPr lang="en-US" altLang="en-US" sz="1200"/>
              <a:t>17. B,  C/E</a:t>
            </a:r>
          </a:p>
          <a:p>
            <a:pPr eaLnBrk="1" hangingPunct="1"/>
            <a:r>
              <a:rPr lang="en-US" altLang="en-US" sz="1200"/>
              <a:t>18. C, mood/tone</a:t>
            </a:r>
          </a:p>
          <a:p>
            <a:pPr eaLnBrk="1" hangingPunct="1"/>
            <a:r>
              <a:rPr lang="en-US" altLang="en-US" sz="1200"/>
              <a:t>19. A, word parts</a:t>
            </a:r>
          </a:p>
          <a:p>
            <a:pPr eaLnBrk="1" hangingPunct="1"/>
            <a:r>
              <a:rPr lang="en-US" altLang="en-US" sz="1200"/>
              <a:t>20. C, syn.</a:t>
            </a:r>
          </a:p>
          <a:p>
            <a:pPr eaLnBrk="1" hangingPunct="1"/>
            <a:r>
              <a:rPr lang="en-US" altLang="en-US" sz="1200"/>
              <a:t>21. A, ant.</a:t>
            </a:r>
          </a:p>
        </p:txBody>
      </p:sp>
      <p:sp>
        <p:nvSpPr>
          <p:cNvPr id="34824" name="TextBox 10"/>
          <p:cNvSpPr txBox="1">
            <a:spLocks noChangeArrowheads="1"/>
          </p:cNvSpPr>
          <p:nvPr/>
        </p:nvSpPr>
        <p:spPr bwMode="auto">
          <a:xfrm>
            <a:off x="685800" y="15240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6</a:t>
            </a:r>
            <a:r>
              <a:rPr lang="en-US" altLang="en-US" baseline="30000"/>
              <a:t>th</a:t>
            </a:r>
            <a:r>
              <a:rPr lang="en-US" altLang="en-US"/>
              <a:t> grade	                                    7</a:t>
            </a:r>
            <a:r>
              <a:rPr lang="en-US" altLang="en-US" baseline="30000"/>
              <a:t>th</a:t>
            </a:r>
            <a:r>
              <a:rPr lang="en-US" altLang="en-US"/>
              <a:t> grade               8</a:t>
            </a:r>
            <a:r>
              <a:rPr lang="en-US" altLang="en-US" baseline="30000"/>
              <a:t>th</a:t>
            </a:r>
            <a:r>
              <a:rPr lang="en-US" altLang="en-US"/>
              <a:t> grade</a:t>
            </a:r>
          </a:p>
        </p:txBody>
      </p:sp>
      <p:pic>
        <p:nvPicPr>
          <p:cNvPr id="34825" name="Picture 11"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96240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p:cNvSpPr txBox="1">
            <a:spLocks noChangeArrowheads="1"/>
          </p:cNvSpPr>
          <p:nvPr/>
        </p:nvSpPr>
        <p:spPr bwMode="auto">
          <a:xfrm>
            <a:off x="457200" y="762000"/>
            <a:ext cx="868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latin typeface="Comic Sans MS" pitchFamily="66" charset="0"/>
            </a:endParaRPr>
          </a:p>
        </p:txBody>
      </p:sp>
      <p:sp>
        <p:nvSpPr>
          <p:cNvPr id="35843" name="TextBox 6"/>
          <p:cNvSpPr txBox="1">
            <a:spLocks noChangeArrowheads="1"/>
          </p:cNvSpPr>
          <p:nvPr/>
        </p:nvSpPr>
        <p:spPr bwMode="auto">
          <a:xfrm>
            <a:off x="228600" y="1905000"/>
            <a:ext cx="8610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latin typeface="Comic Sans MS" pitchFamily="66" charset="0"/>
              </a:rPr>
              <a:t>Thank you for selecting this power point on Common Core Standards which deals with word study/context clues.  If you would like others at each middle school grade level, please see my store, Mama Flanders.  Besides having 3 similar power points but with 50 items each, I also have power points on “Conflict”, “Deductive/Inductive False Premise, and 6 sets of “Reading Bell Ringers”.  Thank you, Mama Flanders</a:t>
            </a:r>
          </a:p>
          <a:p>
            <a:pPr eaLnBrk="1" hangingPunct="1"/>
            <a:r>
              <a:rPr lang="en-US" altLang="en-US" sz="2800" b="1">
                <a:latin typeface="Comic Sans MS" pitchFamily="66" charset="0"/>
              </a:rPr>
              <a:t>Please do not share this power point. </a:t>
            </a:r>
          </a:p>
          <a:p>
            <a:pPr eaLnBrk="1" hangingPunct="1"/>
            <a:endParaRPr lang="en-US" altLang="en-US" sz="2800" b="1">
              <a:latin typeface="Comic Sans MS" pitchFamily="66" charset="0"/>
            </a:endParaRPr>
          </a:p>
        </p:txBody>
      </p:sp>
      <p:pic>
        <p:nvPicPr>
          <p:cNvPr id="35844" name="Picture 3" descr="C:\Users\Owner\AppData\Local\Microsoft\Windows\Temporary Internet Files\Content.IE5\SMO55V7M\MC9001052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228600"/>
            <a:ext cx="181451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z="2400" b="1" smtClean="0">
                <a:latin typeface="Comic Sans MS" pitchFamily="66" charset="0"/>
              </a:rPr>
              <a:t>CONTEXT CLUE #2 </a:t>
            </a:r>
          </a:p>
        </p:txBody>
      </p:sp>
      <p:sp>
        <p:nvSpPr>
          <p:cNvPr id="5123" name="TextBox 2"/>
          <p:cNvSpPr txBox="1">
            <a:spLocks noChangeArrowheads="1"/>
          </p:cNvSpPr>
          <p:nvPr/>
        </p:nvSpPr>
        <p:spPr bwMode="auto">
          <a:xfrm>
            <a:off x="533400" y="20574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800">
              <a:latin typeface="Comic Sans MS" pitchFamily="66" charset="0"/>
            </a:endParaRPr>
          </a:p>
          <a:p>
            <a:pPr eaLnBrk="1" hangingPunct="1"/>
            <a:r>
              <a:rPr lang="en-US" altLang="en-US" sz="2800">
                <a:latin typeface="Comic Sans MS" pitchFamily="66" charset="0"/>
              </a:rPr>
              <a:t>Sometimes an author will use a </a:t>
            </a:r>
            <a:r>
              <a:rPr lang="en-US" altLang="en-US" sz="2800" u="sng">
                <a:latin typeface="Comic Sans MS" pitchFamily="66" charset="0"/>
              </a:rPr>
              <a:t>synonym</a:t>
            </a:r>
            <a:r>
              <a:rPr lang="en-US" altLang="en-US" sz="2800">
                <a:latin typeface="Comic Sans MS" pitchFamily="66" charset="0"/>
              </a:rPr>
              <a:t> close by the word.  You recognize that because the author will have “a” or “or” or commas surrounding the synonym.  </a:t>
            </a:r>
          </a:p>
          <a:p>
            <a:pPr eaLnBrk="1" hangingPunct="1"/>
            <a:r>
              <a:rPr lang="en-US" altLang="en-US" sz="2800">
                <a:latin typeface="Comic Sans MS" pitchFamily="66" charset="0"/>
              </a:rPr>
              <a:t>Example:</a:t>
            </a:r>
            <a:r>
              <a:rPr lang="en-US" altLang="en-US" sz="2800" b="1" u="sng">
                <a:latin typeface="Comic Sans MS" pitchFamily="66" charset="0"/>
              </a:rPr>
              <a:t> Frank did his chores.  He wanted nothing to </a:t>
            </a:r>
            <a:r>
              <a:rPr lang="en-US" altLang="en-US" sz="2800" b="1" u="sng">
                <a:solidFill>
                  <a:srgbClr val="FF0000"/>
                </a:solidFill>
                <a:latin typeface="Comic Sans MS" pitchFamily="66" charset="0"/>
              </a:rPr>
              <a:t>jeopardize</a:t>
            </a:r>
            <a:r>
              <a:rPr lang="en-US" altLang="en-US" sz="2800" b="1" u="sng">
                <a:latin typeface="Comic Sans MS" pitchFamily="66" charset="0"/>
              </a:rPr>
              <a:t>, hinder, his meeting his friends tonight.</a:t>
            </a:r>
            <a:endParaRPr lang="en-US" altLang="en-US" sz="2800">
              <a:latin typeface="Comic Sans MS" pitchFamily="66" charset="0"/>
            </a:endParaRPr>
          </a:p>
          <a:p>
            <a:pPr eaLnBrk="1" hangingPunct="1"/>
            <a:r>
              <a:rPr lang="en-US" altLang="en-US" sz="2800">
                <a:latin typeface="Comic Sans MS" pitchFamily="66" charset="0"/>
              </a:rPr>
              <a:t>The word  “</a:t>
            </a:r>
            <a:r>
              <a:rPr lang="en-US" altLang="en-US" sz="2800">
                <a:solidFill>
                  <a:srgbClr val="FF0000"/>
                </a:solidFill>
                <a:latin typeface="Comic Sans MS" pitchFamily="66" charset="0"/>
              </a:rPr>
              <a:t>jeopardize</a:t>
            </a:r>
            <a:r>
              <a:rPr lang="en-US" altLang="en-US" sz="2800">
                <a:latin typeface="Comic Sans MS" pitchFamily="66" charset="0"/>
              </a:rPr>
              <a:t>” means “to hinder.”</a:t>
            </a:r>
          </a:p>
        </p:txBody>
      </p:sp>
      <p:pic>
        <p:nvPicPr>
          <p:cNvPr id="5124"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2362200"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6781800" cy="1143000"/>
          </a:xfrm>
        </p:spPr>
        <p:txBody>
          <a:bodyPr/>
          <a:lstStyle/>
          <a:p>
            <a:pPr eaLnBrk="1" hangingPunct="1"/>
            <a:r>
              <a:rPr lang="en-US" altLang="en-US" sz="2400" b="1" smtClean="0">
                <a:latin typeface="Comic Sans MS" pitchFamily="66" charset="0"/>
              </a:rPr>
              <a:t>CONTEXT CLUE #3 </a:t>
            </a:r>
          </a:p>
        </p:txBody>
      </p:sp>
      <p:sp>
        <p:nvSpPr>
          <p:cNvPr id="6147" name="TextBox 2"/>
          <p:cNvSpPr txBox="1">
            <a:spLocks noChangeArrowheads="1"/>
          </p:cNvSpPr>
          <p:nvPr/>
        </p:nvSpPr>
        <p:spPr bwMode="auto">
          <a:xfrm>
            <a:off x="533400" y="20574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Authors use </a:t>
            </a:r>
            <a:r>
              <a:rPr lang="en-US" altLang="en-US" sz="2800" i="1" u="sng">
                <a:latin typeface="Comic Sans MS" pitchFamily="66" charset="0"/>
              </a:rPr>
              <a:t>antonyms </a:t>
            </a:r>
            <a:r>
              <a:rPr lang="en-US" altLang="en-US" sz="2800">
                <a:latin typeface="Comic Sans MS" pitchFamily="66" charset="0"/>
              </a:rPr>
              <a:t> sometimes.  The author will have “not,” “rather,” “or,” “nor,” “yet,” or other words distinguishing the difference between two words.</a:t>
            </a:r>
          </a:p>
          <a:p>
            <a:pPr eaLnBrk="1" hangingPunct="1"/>
            <a:r>
              <a:rPr lang="en-US" altLang="en-US" sz="2800">
                <a:latin typeface="Comic Sans MS" pitchFamily="66" charset="0"/>
              </a:rPr>
              <a:t>Example:  </a:t>
            </a:r>
            <a:r>
              <a:rPr lang="en-US" altLang="en-US" sz="2800" b="1" u="sng">
                <a:latin typeface="Comic Sans MS" pitchFamily="66" charset="0"/>
              </a:rPr>
              <a:t>You are to paint the </a:t>
            </a:r>
            <a:r>
              <a:rPr lang="en-US" altLang="en-US" sz="2800" b="1" u="sng">
                <a:solidFill>
                  <a:srgbClr val="FF0000"/>
                </a:solidFill>
                <a:latin typeface="Comic Sans MS" pitchFamily="66" charset="0"/>
              </a:rPr>
              <a:t>exterior</a:t>
            </a:r>
            <a:r>
              <a:rPr lang="en-US" altLang="en-US" sz="2800" b="1" u="sng">
                <a:latin typeface="Comic Sans MS" pitchFamily="66" charset="0"/>
              </a:rPr>
              <a:t>, not the interior, of the house.</a:t>
            </a:r>
            <a:endParaRPr lang="en-US" altLang="en-US" sz="2800">
              <a:latin typeface="Comic Sans MS" pitchFamily="66" charset="0"/>
            </a:endParaRPr>
          </a:p>
          <a:p>
            <a:pPr eaLnBrk="1" hangingPunct="1"/>
            <a:r>
              <a:rPr lang="en-US" altLang="en-US" sz="2800">
                <a:latin typeface="Comic Sans MS" pitchFamily="66" charset="0"/>
              </a:rPr>
              <a:t>(In other words </a:t>
            </a:r>
            <a:r>
              <a:rPr lang="en-US" altLang="en-US" sz="2800">
                <a:solidFill>
                  <a:srgbClr val="FF0000"/>
                </a:solidFill>
                <a:latin typeface="Comic Sans MS" pitchFamily="66" charset="0"/>
              </a:rPr>
              <a:t>“exterior” </a:t>
            </a:r>
            <a:r>
              <a:rPr lang="en-US" altLang="en-US" sz="2800">
                <a:latin typeface="Comic Sans MS" pitchFamily="66" charset="0"/>
              </a:rPr>
              <a:t>is the opposite of “interior”, so it must mean “outside”.)</a:t>
            </a:r>
          </a:p>
        </p:txBody>
      </p:sp>
      <p:pic>
        <p:nvPicPr>
          <p:cNvPr id="6148" name="Picture 5"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0"/>
            <a:ext cx="1371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z="2400" b="1" smtClean="0">
                <a:latin typeface="Comic Sans MS" pitchFamily="66" charset="0"/>
              </a:rPr>
              <a:t>CONTEXT CLUE #4 </a:t>
            </a:r>
          </a:p>
        </p:txBody>
      </p:sp>
      <p:sp>
        <p:nvSpPr>
          <p:cNvPr id="7171" name="TextBox 2"/>
          <p:cNvSpPr txBox="1">
            <a:spLocks noChangeArrowheads="1"/>
          </p:cNvSpPr>
          <p:nvPr/>
        </p:nvSpPr>
        <p:spPr bwMode="auto">
          <a:xfrm>
            <a:off x="533400" y="1524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They also use </a:t>
            </a:r>
            <a:r>
              <a:rPr lang="en-US" altLang="en-US" sz="2800" i="1" u="sng">
                <a:latin typeface="Comic Sans MS" pitchFamily="66" charset="0"/>
              </a:rPr>
              <a:t>contrast</a:t>
            </a:r>
            <a:r>
              <a:rPr lang="en-US" altLang="en-US" sz="2800">
                <a:latin typeface="Comic Sans MS" pitchFamily="66" charset="0"/>
              </a:rPr>
              <a:t> which is similar to antonyms but there might be several sentences of contrast.  Clue words introducing contrasts include “instead,” “but,” “on the other hand,” “however,” “though,” and others.</a:t>
            </a:r>
          </a:p>
          <a:p>
            <a:pPr eaLnBrk="1" hangingPunct="1"/>
            <a:endParaRPr lang="en-US" altLang="en-US" sz="2800">
              <a:latin typeface="Comic Sans MS" pitchFamily="66" charset="0"/>
            </a:endParaRPr>
          </a:p>
          <a:p>
            <a:pPr eaLnBrk="1" hangingPunct="1"/>
            <a:r>
              <a:rPr lang="en-US" altLang="en-US" sz="2800">
                <a:latin typeface="Comic Sans MS" pitchFamily="66" charset="0"/>
              </a:rPr>
              <a:t>Example:  </a:t>
            </a:r>
            <a:r>
              <a:rPr lang="en-US" altLang="en-US" sz="2800" b="1" u="sng">
                <a:latin typeface="Comic Sans MS" pitchFamily="66" charset="0"/>
              </a:rPr>
              <a:t>The team became </a:t>
            </a:r>
            <a:r>
              <a:rPr lang="en-US" altLang="en-US" sz="2800" b="1" u="sng">
                <a:solidFill>
                  <a:srgbClr val="FF0000"/>
                </a:solidFill>
                <a:latin typeface="Comic Sans MS" pitchFamily="66" charset="0"/>
              </a:rPr>
              <a:t>deadlocked,</a:t>
            </a:r>
            <a:r>
              <a:rPr lang="en-US" altLang="en-US" sz="2800" b="1" u="sng">
                <a:latin typeface="Comic Sans MS" pitchFamily="66" charset="0"/>
              </a:rPr>
              <a:t> but with more hours of discussion they came up with a plan.</a:t>
            </a:r>
          </a:p>
          <a:p>
            <a:pPr eaLnBrk="1" hangingPunct="1"/>
            <a:r>
              <a:rPr lang="en-US" altLang="en-US" sz="2800">
                <a:latin typeface="Comic Sans MS" pitchFamily="66" charset="0"/>
              </a:rPr>
              <a:t>(The word “</a:t>
            </a:r>
            <a:r>
              <a:rPr lang="en-US" altLang="en-US" sz="2800" i="1">
                <a:solidFill>
                  <a:srgbClr val="FF0000"/>
                </a:solidFill>
                <a:latin typeface="Comic Sans MS" pitchFamily="66" charset="0"/>
              </a:rPr>
              <a:t>deadlocked”</a:t>
            </a:r>
            <a:r>
              <a:rPr lang="en-US" altLang="en-US" sz="2800">
                <a:latin typeface="Comic Sans MS" pitchFamily="66" charset="0"/>
              </a:rPr>
              <a:t> must mean “came to a standstill.”</a:t>
            </a:r>
          </a:p>
        </p:txBody>
      </p:sp>
      <p:pic>
        <p:nvPicPr>
          <p:cNvPr id="7172" name="Picture 6" descr="http://www.wpclipart.com/animals/dogs/cartoon_dogs/cartoon_dogs_3/attentive_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295400"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6248400" cy="1143000"/>
          </a:xfrm>
        </p:spPr>
        <p:txBody>
          <a:bodyPr/>
          <a:lstStyle/>
          <a:p>
            <a:pPr eaLnBrk="1" hangingPunct="1"/>
            <a:r>
              <a:rPr lang="en-US" altLang="en-US" sz="2400" b="1" smtClean="0">
                <a:latin typeface="Comic Sans MS" pitchFamily="66" charset="0"/>
              </a:rPr>
              <a:t>CONTEXT CLUE #5 </a:t>
            </a:r>
          </a:p>
        </p:txBody>
      </p:sp>
      <p:sp>
        <p:nvSpPr>
          <p:cNvPr id="8195" name="TextBox 2"/>
          <p:cNvSpPr txBox="1">
            <a:spLocks noChangeArrowheads="1"/>
          </p:cNvSpPr>
          <p:nvPr/>
        </p:nvSpPr>
        <p:spPr bwMode="auto">
          <a:xfrm>
            <a:off x="533400" y="20574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Authors use </a:t>
            </a:r>
            <a:r>
              <a:rPr lang="en-US" altLang="en-US" sz="2800" i="1" u="sng">
                <a:latin typeface="Comic Sans MS" pitchFamily="66" charset="0"/>
              </a:rPr>
              <a:t>cause and effect </a:t>
            </a:r>
            <a:r>
              <a:rPr lang="en-US" altLang="en-US" sz="2800">
                <a:latin typeface="Comic Sans MS" pitchFamily="66" charset="0"/>
              </a:rPr>
              <a:t>too.  Clue words include “because,” “so,” “since,” therefore,” “then,” or “as a result of.”</a:t>
            </a:r>
          </a:p>
          <a:p>
            <a:pPr eaLnBrk="1" hangingPunct="1"/>
            <a:endParaRPr lang="en-US" altLang="en-US" sz="2800">
              <a:latin typeface="Comic Sans MS" pitchFamily="66" charset="0"/>
            </a:endParaRPr>
          </a:p>
          <a:p>
            <a:pPr eaLnBrk="1" hangingPunct="1"/>
            <a:r>
              <a:rPr lang="en-US" altLang="en-US" sz="2800">
                <a:latin typeface="Comic Sans MS" pitchFamily="66" charset="0"/>
              </a:rPr>
              <a:t>Example:  </a:t>
            </a:r>
            <a:r>
              <a:rPr lang="en-US" altLang="en-US" sz="2800" b="1" u="sng">
                <a:latin typeface="Comic Sans MS" pitchFamily="66" charset="0"/>
              </a:rPr>
              <a:t>Because she was so </a:t>
            </a:r>
            <a:r>
              <a:rPr lang="en-US" altLang="en-US" sz="2800" b="1" u="sng">
                <a:solidFill>
                  <a:srgbClr val="FF0000"/>
                </a:solidFill>
                <a:latin typeface="Comic Sans MS" pitchFamily="66" charset="0"/>
              </a:rPr>
              <a:t>modest</a:t>
            </a:r>
            <a:r>
              <a:rPr lang="en-US" altLang="en-US" sz="2800" b="1" u="sng">
                <a:latin typeface="Comic Sans MS" pitchFamily="66" charset="0"/>
              </a:rPr>
              <a:t>, she went unnoticed at the party.</a:t>
            </a:r>
          </a:p>
          <a:p>
            <a:pPr eaLnBrk="1" hangingPunct="1"/>
            <a:r>
              <a:rPr lang="en-US" altLang="en-US" sz="2800">
                <a:latin typeface="Comic Sans MS" pitchFamily="66" charset="0"/>
              </a:rPr>
              <a:t>The word “</a:t>
            </a:r>
            <a:r>
              <a:rPr lang="en-US" altLang="en-US" sz="2800" u="sng">
                <a:solidFill>
                  <a:srgbClr val="FF0000"/>
                </a:solidFill>
                <a:latin typeface="Comic Sans MS" pitchFamily="66" charset="0"/>
              </a:rPr>
              <a:t>modest”</a:t>
            </a:r>
            <a:r>
              <a:rPr lang="en-US" altLang="en-US" sz="2800">
                <a:latin typeface="Comic Sans MS" pitchFamily="66" charset="0"/>
              </a:rPr>
              <a:t> must have something to do with being unnoticed.</a:t>
            </a:r>
          </a:p>
          <a:p>
            <a:pPr eaLnBrk="1" hangingPunct="1"/>
            <a:endParaRPr lang="en-US" altLang="en-US" sz="2800">
              <a:latin typeface="Comic Sans MS" pitchFamily="66" charset="0"/>
            </a:endParaRPr>
          </a:p>
        </p:txBody>
      </p:sp>
      <p:pic>
        <p:nvPicPr>
          <p:cNvPr id="8196" name="Picture 6" descr="dogs funny p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18288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5791200" cy="1143000"/>
          </a:xfrm>
        </p:spPr>
        <p:txBody>
          <a:bodyPr/>
          <a:lstStyle/>
          <a:p>
            <a:pPr eaLnBrk="1" hangingPunct="1"/>
            <a:r>
              <a:rPr lang="en-US" altLang="en-US" sz="2400" b="1" smtClean="0">
                <a:latin typeface="Comic Sans MS" pitchFamily="66" charset="0"/>
              </a:rPr>
              <a:t>CONTEXT CLUE #6 </a:t>
            </a:r>
          </a:p>
        </p:txBody>
      </p:sp>
      <p:sp>
        <p:nvSpPr>
          <p:cNvPr id="9219" name="TextBox 2"/>
          <p:cNvSpPr txBox="1">
            <a:spLocks noChangeArrowheads="1"/>
          </p:cNvSpPr>
          <p:nvPr/>
        </p:nvSpPr>
        <p:spPr bwMode="auto">
          <a:xfrm>
            <a:off x="533400" y="20574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The use of </a:t>
            </a:r>
            <a:r>
              <a:rPr lang="en-US" altLang="en-US" sz="2800" i="1" u="sng">
                <a:latin typeface="Comic Sans MS" pitchFamily="66" charset="0"/>
              </a:rPr>
              <a:t>sequence</a:t>
            </a:r>
            <a:r>
              <a:rPr lang="en-US" altLang="en-US" sz="2800">
                <a:latin typeface="Comic Sans MS" pitchFamily="66" charset="0"/>
              </a:rPr>
              <a:t> helps to identify the word meaning of an unfamiliar word.</a:t>
            </a:r>
          </a:p>
          <a:p>
            <a:pPr eaLnBrk="1" hangingPunct="1"/>
            <a:r>
              <a:rPr lang="en-US" altLang="en-US" sz="2800">
                <a:latin typeface="Comic Sans MS" pitchFamily="66" charset="0"/>
              </a:rPr>
              <a:t>  </a:t>
            </a:r>
          </a:p>
          <a:p>
            <a:pPr eaLnBrk="1" hangingPunct="1"/>
            <a:r>
              <a:rPr lang="en-US" altLang="en-US" sz="2800">
                <a:latin typeface="Comic Sans MS" pitchFamily="66" charset="0"/>
              </a:rPr>
              <a:t>Example:  </a:t>
            </a:r>
            <a:r>
              <a:rPr lang="en-US" altLang="en-US" sz="2800" b="1" u="sng">
                <a:latin typeface="Comic Sans MS" pitchFamily="66" charset="0"/>
              </a:rPr>
              <a:t>In Great Britain we call that place a </a:t>
            </a:r>
            <a:r>
              <a:rPr lang="en-US" altLang="en-US" sz="2800" b="1" u="sng">
                <a:solidFill>
                  <a:srgbClr val="FF0000"/>
                </a:solidFill>
                <a:latin typeface="Comic Sans MS" pitchFamily="66" charset="0"/>
              </a:rPr>
              <a:t>quod</a:t>
            </a:r>
            <a:r>
              <a:rPr lang="en-US" altLang="en-US" sz="2800" b="1" u="sng">
                <a:latin typeface="Comic Sans MS" pitchFamily="66" charset="0"/>
              </a:rPr>
              <a:t>, a prison, or a jail cell.</a:t>
            </a:r>
          </a:p>
          <a:p>
            <a:pPr eaLnBrk="1" hangingPunct="1"/>
            <a:r>
              <a:rPr lang="en-US" altLang="en-US" sz="2800">
                <a:latin typeface="Comic Sans MS" pitchFamily="66" charset="0"/>
              </a:rPr>
              <a:t>The word </a:t>
            </a:r>
            <a:r>
              <a:rPr lang="en-US" altLang="en-US" sz="2800">
                <a:solidFill>
                  <a:srgbClr val="FF0000"/>
                </a:solidFill>
                <a:latin typeface="Comic Sans MS" pitchFamily="66" charset="0"/>
              </a:rPr>
              <a:t>“quod”</a:t>
            </a:r>
            <a:r>
              <a:rPr lang="en-US" altLang="en-US" sz="2800">
                <a:latin typeface="Comic Sans MS" pitchFamily="66" charset="0"/>
              </a:rPr>
              <a:t> must be another word for “prison.”</a:t>
            </a:r>
          </a:p>
          <a:p>
            <a:pPr eaLnBrk="1" hangingPunct="1"/>
            <a:endParaRPr lang="en-US" altLang="en-US" sz="2800">
              <a:latin typeface="Comic Sans MS" pitchFamily="66" charset="0"/>
            </a:endParaRPr>
          </a:p>
        </p:txBody>
      </p:sp>
      <p:pic>
        <p:nvPicPr>
          <p:cNvPr id="9220" name="Picture 4" descr="http://www.wpclipart.com/animals/dogs/cartoon_dogs/cartoon_dogs_3/anticip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0"/>
            <a:ext cx="12954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z="2400" b="1" smtClean="0">
                <a:latin typeface="Comic Sans MS" pitchFamily="66" charset="0"/>
              </a:rPr>
              <a:t>CONTEXT CLUE #7 </a:t>
            </a:r>
          </a:p>
        </p:txBody>
      </p:sp>
      <p:sp>
        <p:nvSpPr>
          <p:cNvPr id="10243" name="TextBox 2"/>
          <p:cNvSpPr txBox="1">
            <a:spLocks noChangeArrowheads="1"/>
          </p:cNvSpPr>
          <p:nvPr/>
        </p:nvSpPr>
        <p:spPr bwMode="auto">
          <a:xfrm>
            <a:off x="533400" y="20574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latin typeface="Comic Sans MS" pitchFamily="66" charset="0"/>
              </a:rPr>
              <a:t>The </a:t>
            </a:r>
            <a:r>
              <a:rPr lang="en-US" altLang="en-US" sz="2800" i="1" u="sng">
                <a:latin typeface="Comic Sans MS" pitchFamily="66" charset="0"/>
              </a:rPr>
              <a:t>mood and tone </a:t>
            </a:r>
            <a:r>
              <a:rPr lang="en-US" altLang="en-US" sz="2800">
                <a:latin typeface="Comic Sans MS" pitchFamily="66" charset="0"/>
              </a:rPr>
              <a:t>of the character helps to suggest the meaning of a word.</a:t>
            </a:r>
          </a:p>
          <a:p>
            <a:pPr eaLnBrk="1" hangingPunct="1"/>
            <a:endParaRPr lang="en-US" altLang="en-US" sz="2800">
              <a:latin typeface="Comic Sans MS" pitchFamily="66" charset="0"/>
            </a:endParaRPr>
          </a:p>
          <a:p>
            <a:pPr eaLnBrk="1" hangingPunct="1"/>
            <a:r>
              <a:rPr lang="en-US" altLang="en-US" sz="2800">
                <a:latin typeface="Comic Sans MS" pitchFamily="66" charset="0"/>
              </a:rPr>
              <a:t>Example:  </a:t>
            </a:r>
            <a:r>
              <a:rPr lang="en-US" altLang="en-US" sz="2800" b="1" u="sng">
                <a:latin typeface="Comic Sans MS" pitchFamily="66" charset="0"/>
              </a:rPr>
              <a:t>The soldier had committed a crime, so he was </a:t>
            </a:r>
            <a:r>
              <a:rPr lang="en-US" altLang="en-US" sz="2800" b="1" u="sng">
                <a:solidFill>
                  <a:srgbClr val="FF0000"/>
                </a:solidFill>
                <a:latin typeface="Comic Sans MS" pitchFamily="66" charset="0"/>
              </a:rPr>
              <a:t>discharged</a:t>
            </a:r>
            <a:r>
              <a:rPr lang="en-US" altLang="en-US" sz="2800" b="1" u="sng">
                <a:latin typeface="Comic Sans MS" pitchFamily="66" charset="0"/>
              </a:rPr>
              <a:t> from the navy</a:t>
            </a:r>
            <a:r>
              <a:rPr lang="en-US" altLang="en-US" sz="2800" u="sng">
                <a:latin typeface="Comic Sans MS" pitchFamily="66" charset="0"/>
              </a:rPr>
              <a:t>.</a:t>
            </a:r>
          </a:p>
          <a:p>
            <a:pPr eaLnBrk="1" hangingPunct="1"/>
            <a:r>
              <a:rPr lang="en-US" altLang="en-US" sz="2800">
                <a:latin typeface="Comic Sans MS" pitchFamily="66" charset="0"/>
              </a:rPr>
              <a:t>The word “</a:t>
            </a:r>
            <a:r>
              <a:rPr lang="en-US" altLang="en-US" sz="2800">
                <a:solidFill>
                  <a:srgbClr val="FF0000"/>
                </a:solidFill>
                <a:latin typeface="Comic Sans MS" pitchFamily="66" charset="0"/>
              </a:rPr>
              <a:t>discharged</a:t>
            </a:r>
            <a:r>
              <a:rPr lang="en-US" altLang="en-US" sz="2800">
                <a:latin typeface="Comic Sans MS" pitchFamily="66" charset="0"/>
              </a:rPr>
              <a:t>” must have a negative meaning (connotation) since “committing a crime” has a negative mood/tone. </a:t>
            </a:r>
          </a:p>
        </p:txBody>
      </p:sp>
      <p:pic>
        <p:nvPicPr>
          <p:cNvPr id="10244" name="Picture 6" descr="http://www.wpclipart.com/animals/dogs/cartoon_dogs/cartoon_dogs_3/attentive_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600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FreeItemsofMiddleSchoolPracticewithContextClues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FreeItemsofMiddleSchoolPracticewithContextCluesPowerPoint</Template>
  <TotalTime>1</TotalTime>
  <Words>1518</Words>
  <Application>Microsoft Office PowerPoint</Application>
  <PresentationFormat>On-screen Show (4:3)</PresentationFormat>
  <Paragraphs>133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Comic Sans MS</vt:lpstr>
      <vt:lpstr>FreeItemsofMiddleSchoolPracticewithContextCluesPowerPoint</vt:lpstr>
      <vt:lpstr>PowerPoint Presentation</vt:lpstr>
      <vt:lpstr>PowerPoint Presentation</vt:lpstr>
      <vt:lpstr>CONTEXT CLUE #1 </vt:lpstr>
      <vt:lpstr>CONTEXT CLUE #2 </vt:lpstr>
      <vt:lpstr>CONTEXT CLUE #3 </vt:lpstr>
      <vt:lpstr>CONTEXT CLUE #4 </vt:lpstr>
      <vt:lpstr>CONTEXT CLUE #5 </vt:lpstr>
      <vt:lpstr>CONTEXT CLUE #6 </vt:lpstr>
      <vt:lpstr>CONTEXT CLUE #7 </vt:lpstr>
      <vt:lpstr>    Please take out a piece of      paper and number as far as your teacher instructs.    (It could be to the end of the power point if there’s enough time  That would be 21.)  Select your choice for an answer.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Your User Name</dc:creator>
  <cp:lastModifiedBy>Your User Name</cp:lastModifiedBy>
  <cp:revision>1</cp:revision>
  <dcterms:created xsi:type="dcterms:W3CDTF">2014-03-09T18:59:39Z</dcterms:created>
  <dcterms:modified xsi:type="dcterms:W3CDTF">2014-03-09T19:01:30Z</dcterms:modified>
</cp:coreProperties>
</file>