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D402A-20E0-42D1-B6BF-AEC269737913}"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1426A-6E24-4B9C-8954-4ECDCD4476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D402A-20E0-42D1-B6BF-AEC269737913}"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1426A-6E24-4B9C-8954-4ECDCD4476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D402A-20E0-42D1-B6BF-AEC269737913}"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1426A-6E24-4B9C-8954-4ECDCD4476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D402A-20E0-42D1-B6BF-AEC269737913}"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1426A-6E24-4B9C-8954-4ECDCD4476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D402A-20E0-42D1-B6BF-AEC269737913}"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1426A-6E24-4B9C-8954-4ECDCD4476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D402A-20E0-42D1-B6BF-AEC269737913}"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1426A-6E24-4B9C-8954-4ECDCD4476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D402A-20E0-42D1-B6BF-AEC269737913}" type="datetimeFigureOut">
              <a:rPr lang="en-US" smtClean="0"/>
              <a:pPr/>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61426A-6E24-4B9C-8954-4ECDCD4476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D402A-20E0-42D1-B6BF-AEC269737913}" type="datetimeFigureOut">
              <a:rPr lang="en-US" smtClean="0"/>
              <a:pPr/>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61426A-6E24-4B9C-8954-4ECDCD4476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D402A-20E0-42D1-B6BF-AEC269737913}" type="datetimeFigureOut">
              <a:rPr lang="en-US" smtClean="0"/>
              <a:pPr/>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61426A-6E24-4B9C-8954-4ECDCD4476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D402A-20E0-42D1-B6BF-AEC269737913}"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1426A-6E24-4B9C-8954-4ECDCD4476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D402A-20E0-42D1-B6BF-AEC269737913}"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1426A-6E24-4B9C-8954-4ECDCD4476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D402A-20E0-42D1-B6BF-AEC269737913}" type="datetimeFigureOut">
              <a:rPr lang="en-US" smtClean="0"/>
              <a:pPr/>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1426A-6E24-4B9C-8954-4ECDCD4476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3600"/>
            <a:ext cx="7772400" cy="1127125"/>
          </a:xfrm>
        </p:spPr>
        <p:txBody>
          <a:bodyPr/>
          <a:lstStyle/>
          <a:p>
            <a:pPr marL="484632" indent="0" eaLnBrk="1" fontAlgn="auto" hangingPunct="1">
              <a:spcAft>
                <a:spcPts val="0"/>
              </a:spcAft>
              <a:defRPr/>
            </a:pPr>
            <a:r>
              <a:rPr lang="en-US" dirty="0" smtClean="0">
                <a:solidFill>
                  <a:schemeClr val="accent1">
                    <a:tint val="83000"/>
                    <a:satMod val="150000"/>
                  </a:schemeClr>
                </a:solidFill>
              </a:rPr>
              <a:t>A Recipe for a Summary</a:t>
            </a:r>
            <a:endParaRPr lang="en-US" dirty="0">
              <a:solidFill>
                <a:schemeClr val="accent1">
                  <a:tint val="83000"/>
                  <a:satMod val="150000"/>
                </a:schemeClr>
              </a:solidFill>
            </a:endParaRPr>
          </a:p>
        </p:txBody>
      </p:sp>
      <p:sp>
        <p:nvSpPr>
          <p:cNvPr id="8195" name="Rectangle 3"/>
          <p:cNvSpPr>
            <a:spLocks noGrp="1" noChangeArrowheads="1"/>
          </p:cNvSpPr>
          <p:nvPr>
            <p:ph type="subTitle" idx="1"/>
          </p:nvPr>
        </p:nvSpPr>
        <p:spPr>
          <a:xfrm>
            <a:off x="533400" y="3505200"/>
            <a:ext cx="8062913" cy="1752600"/>
          </a:xfrm>
        </p:spPr>
        <p:txBody>
          <a:bodyPr/>
          <a:lstStyle/>
          <a:p>
            <a:pPr marR="0" eaLnBrk="1" hangingPunct="1">
              <a:spcBef>
                <a:spcPct val="0"/>
              </a:spcBef>
            </a:pPr>
            <a:endParaRPr lang="en-US" smtClean="0">
              <a:ln>
                <a:noFill/>
              </a:ln>
              <a:solidFill>
                <a:srgbClr val="FFFFFF"/>
              </a:solidFill>
            </a:endParaRPr>
          </a:p>
        </p:txBody>
      </p:sp>
      <p:pic>
        <p:nvPicPr>
          <p:cNvPr id="8196" name="Picture 5" descr="C:\Users\Laurence\AppData\Local\Microsoft\Windows\Temporary Internet Files\Content.IE5\E307I39A\MP900405536[1].jpg"/>
          <p:cNvPicPr>
            <a:picLocks noChangeAspect="1" noChangeArrowheads="1"/>
          </p:cNvPicPr>
          <p:nvPr/>
        </p:nvPicPr>
        <p:blipFill>
          <a:blip r:embed="rId2" cstate="print"/>
          <a:srcRect/>
          <a:stretch>
            <a:fillRect/>
          </a:stretch>
        </p:blipFill>
        <p:spPr bwMode="auto">
          <a:xfrm>
            <a:off x="533400" y="3505200"/>
            <a:ext cx="1676400" cy="1905000"/>
          </a:xfrm>
          <a:prstGeom prst="rect">
            <a:avLst/>
          </a:prstGeom>
          <a:noFill/>
          <a:ln w="9525">
            <a:noFill/>
            <a:miter lim="800000"/>
            <a:headEnd/>
            <a:tailEnd/>
          </a:ln>
        </p:spPr>
      </p:pic>
      <p:pic>
        <p:nvPicPr>
          <p:cNvPr id="8197" name="Picture 6" descr="C:\Users\Laurence\AppData\Local\Microsoft\Windows\Temporary Internet Files\Content.IE5\ROK5XX3L\MP900443737[1].jpg"/>
          <p:cNvPicPr>
            <a:picLocks noChangeAspect="1" noChangeArrowheads="1"/>
          </p:cNvPicPr>
          <p:nvPr/>
        </p:nvPicPr>
        <p:blipFill>
          <a:blip r:embed="rId3" cstate="print"/>
          <a:srcRect/>
          <a:stretch>
            <a:fillRect/>
          </a:stretch>
        </p:blipFill>
        <p:spPr bwMode="auto">
          <a:xfrm>
            <a:off x="2209800" y="3505200"/>
            <a:ext cx="1752600" cy="1905000"/>
          </a:xfrm>
          <a:prstGeom prst="rect">
            <a:avLst/>
          </a:prstGeom>
          <a:noFill/>
          <a:ln w="9525">
            <a:noFill/>
            <a:miter lim="800000"/>
            <a:headEnd/>
            <a:tailEnd/>
          </a:ln>
        </p:spPr>
      </p:pic>
      <p:pic>
        <p:nvPicPr>
          <p:cNvPr id="8198" name="Picture 9" descr="C:\Users\Laurence\AppData\Local\Microsoft\Windows\Temporary Internet Files\Content.IE5\K9EEKJ4S\MP900430967[1].jpg"/>
          <p:cNvPicPr>
            <a:picLocks noChangeAspect="1" noChangeArrowheads="1"/>
          </p:cNvPicPr>
          <p:nvPr/>
        </p:nvPicPr>
        <p:blipFill>
          <a:blip r:embed="rId4" cstate="print"/>
          <a:srcRect/>
          <a:stretch>
            <a:fillRect/>
          </a:stretch>
        </p:blipFill>
        <p:spPr bwMode="auto">
          <a:xfrm>
            <a:off x="381000" y="358775"/>
            <a:ext cx="8458200" cy="1927225"/>
          </a:xfrm>
          <a:prstGeom prst="rect">
            <a:avLst/>
          </a:prstGeom>
          <a:noFill/>
          <a:ln w="9525">
            <a:noFill/>
            <a:miter lim="800000"/>
            <a:headEnd/>
            <a:tailEnd/>
          </a:ln>
        </p:spPr>
      </p:pic>
      <p:pic>
        <p:nvPicPr>
          <p:cNvPr id="8199" name="Picture 10" descr="C:\Users\Laurence\AppData\Local\Microsoft\Windows\Temporary Internet Files\Content.IE5\X70T3SDO\MP900438433[1].jpg"/>
          <p:cNvPicPr>
            <a:picLocks noChangeAspect="1" noChangeArrowheads="1"/>
          </p:cNvPicPr>
          <p:nvPr/>
        </p:nvPicPr>
        <p:blipFill>
          <a:blip r:embed="rId5" cstate="print"/>
          <a:srcRect/>
          <a:stretch>
            <a:fillRect/>
          </a:stretch>
        </p:blipFill>
        <p:spPr bwMode="auto">
          <a:xfrm>
            <a:off x="5486400" y="3505200"/>
            <a:ext cx="1676400" cy="1905000"/>
          </a:xfrm>
          <a:prstGeom prst="rect">
            <a:avLst/>
          </a:prstGeom>
          <a:noFill/>
          <a:ln w="9525">
            <a:noFill/>
            <a:miter lim="800000"/>
            <a:headEnd/>
            <a:tailEnd/>
          </a:ln>
        </p:spPr>
      </p:pic>
      <p:pic>
        <p:nvPicPr>
          <p:cNvPr id="8200" name="Picture 11" descr="C:\Users\Laurence\AppData\Local\Microsoft\Windows\Temporary Internet Files\Content.IE5\ROK5XX3L\MP900444261[1].jpg"/>
          <p:cNvPicPr>
            <a:picLocks noChangeAspect="1" noChangeArrowheads="1"/>
          </p:cNvPicPr>
          <p:nvPr/>
        </p:nvPicPr>
        <p:blipFill>
          <a:blip r:embed="rId6" cstate="print"/>
          <a:srcRect/>
          <a:stretch>
            <a:fillRect/>
          </a:stretch>
        </p:blipFill>
        <p:spPr bwMode="auto">
          <a:xfrm>
            <a:off x="7162800" y="3505200"/>
            <a:ext cx="1722438" cy="1905000"/>
          </a:xfrm>
          <a:prstGeom prst="rect">
            <a:avLst/>
          </a:prstGeom>
          <a:noFill/>
          <a:ln w="9525">
            <a:noFill/>
            <a:miter lim="800000"/>
            <a:headEnd/>
            <a:tailEnd/>
          </a:ln>
        </p:spPr>
      </p:pic>
      <p:pic>
        <p:nvPicPr>
          <p:cNvPr id="8201" name="Picture 14" descr="http://wwwdelivery.superstock.com/WI/223/1589/PreviewComp/SuperStock_1589R-51864.jpg"/>
          <p:cNvPicPr>
            <a:picLocks noChangeAspect="1" noChangeArrowheads="1"/>
          </p:cNvPicPr>
          <p:nvPr/>
        </p:nvPicPr>
        <p:blipFill>
          <a:blip r:embed="rId7" cstate="print"/>
          <a:srcRect/>
          <a:stretch>
            <a:fillRect/>
          </a:stretch>
        </p:blipFill>
        <p:spPr bwMode="auto">
          <a:xfrm>
            <a:off x="3886200" y="3505200"/>
            <a:ext cx="1817688" cy="1905000"/>
          </a:xfrm>
          <a:prstGeom prst="rect">
            <a:avLst/>
          </a:prstGeom>
          <a:noFill/>
          <a:ln w="9525">
            <a:noFill/>
            <a:miter lim="800000"/>
            <a:headEnd/>
            <a:tailEnd/>
          </a:ln>
        </p:spPr>
      </p:pic>
      <p:sp>
        <p:nvSpPr>
          <p:cNvPr id="21" name="Rectangle 20"/>
          <p:cNvSpPr/>
          <p:nvPr/>
        </p:nvSpPr>
        <p:spPr>
          <a:xfrm>
            <a:off x="5105400" y="4800600"/>
            <a:ext cx="533400" cy="457200"/>
          </a:xfrm>
          <a:prstGeom prst="rect">
            <a:avLst/>
          </a:prstGeom>
          <a:solidFill>
            <a:schemeClr val="tx1">
              <a:lumMod val="85000"/>
            </a:schemeClr>
          </a:solidFill>
          <a:ln>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		Still Reviewing  </a:t>
            </a:r>
            <a:r>
              <a:rPr lang="en-US" sz="2800" dirty="0" smtClean="0">
                <a:solidFill>
                  <a:schemeClr val="accent1">
                    <a:tint val="83000"/>
                    <a:satMod val="150000"/>
                  </a:schemeClr>
                </a:solidFill>
              </a:rPr>
              <a:t>(Steps 3 &amp; 4)</a:t>
            </a:r>
            <a:endParaRPr lang="en-US" sz="2800"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92500"/>
          </a:bodyPr>
          <a:lstStyle/>
          <a:p>
            <a:pPr marL="448056" indent="-384048" eaLnBrk="1" fontAlgn="auto" hangingPunct="1">
              <a:spcAft>
                <a:spcPts val="0"/>
              </a:spcAft>
              <a:buFont typeface="Wingdings 2"/>
              <a:buChar char=""/>
              <a:defRPr/>
            </a:pPr>
            <a:r>
              <a:rPr lang="en-US" dirty="0" smtClean="0"/>
              <a:t>Step 3 </a:t>
            </a:r>
            <a:r>
              <a:rPr lang="en-US" dirty="0" smtClean="0">
                <a:solidFill>
                  <a:srgbClr val="00B050"/>
                </a:solidFill>
              </a:rPr>
              <a:t>Reread</a:t>
            </a:r>
            <a:r>
              <a:rPr lang="en-US" dirty="0" smtClean="0"/>
              <a:t>: Be </a:t>
            </a:r>
            <a:r>
              <a:rPr lang="en-US" i="1" dirty="0" smtClean="0"/>
              <a:t>active.</a:t>
            </a:r>
            <a:r>
              <a:rPr lang="en-US" dirty="0" smtClean="0"/>
              <a:t> Underline topic sentences and key facts, cross-out unnecessary details. Use context clues, roots, and affixes to figure out words or sections you do not understand.</a:t>
            </a:r>
          </a:p>
          <a:p>
            <a:pPr marL="448056" indent="-384048" eaLnBrk="1" fontAlgn="auto" hangingPunct="1">
              <a:spcAft>
                <a:spcPts val="0"/>
              </a:spcAft>
              <a:buFont typeface="Wingdings 2"/>
              <a:buChar char=""/>
              <a:defRPr/>
            </a:pPr>
            <a:r>
              <a:rPr lang="en-US" dirty="0" smtClean="0"/>
              <a:t>Step 4 </a:t>
            </a:r>
            <a:r>
              <a:rPr lang="en-US" dirty="0" smtClean="0">
                <a:solidFill>
                  <a:srgbClr val="00B050"/>
                </a:solidFill>
              </a:rPr>
              <a:t>Identify the Main Idea</a:t>
            </a:r>
            <a:r>
              <a:rPr lang="en-US" dirty="0" smtClean="0"/>
              <a:t>: stated – the passage tells its point to you explicitly; implied – the point is suggested, but not stated out-loud (you have to infer the main idea) </a:t>
            </a:r>
          </a:p>
          <a:p>
            <a:pPr marL="448056" indent="-384048" eaLnBrk="1" fontAlgn="auto" hangingPunct="1">
              <a:spcAft>
                <a:spcPts val="0"/>
              </a:spcAft>
              <a:buFont typeface="Wingdings 2"/>
              <a:buChar char=""/>
              <a:defRPr/>
            </a:pPr>
            <a:endParaRPr lang="en-US" dirty="0" smtClean="0"/>
          </a:p>
          <a:p>
            <a:pPr marL="448056" indent="-384048" eaLnBrk="1" fontAlgn="auto" hangingPunct="1">
              <a:spcAft>
                <a:spcPts val="0"/>
              </a:spcAft>
              <a:buFont typeface="Wingdings 2"/>
              <a:buChar char=""/>
              <a:defRPr/>
            </a:pPr>
            <a:endParaRPr lang="en-US" dirty="0"/>
          </a:p>
        </p:txBody>
      </p:sp>
      <p:pic>
        <p:nvPicPr>
          <p:cNvPr id="18436" name="Picture 2" descr="C:\Users\Laurence\AppData\Local\Microsoft\Windows\Temporary Internet Files\Content.IE5\X70T3SDO\MC900432635[1].png"/>
          <p:cNvPicPr>
            <a:picLocks noChangeAspect="1" noChangeArrowheads="1"/>
          </p:cNvPicPr>
          <p:nvPr/>
        </p:nvPicPr>
        <p:blipFill>
          <a:blip r:embed="rId2" cstate="print"/>
          <a:srcRect/>
          <a:stretch>
            <a:fillRect/>
          </a:stretch>
        </p:blipFill>
        <p:spPr bwMode="auto">
          <a:xfrm>
            <a:off x="762000" y="304800"/>
            <a:ext cx="1371600" cy="1371600"/>
          </a:xfrm>
          <a:prstGeom prst="rect">
            <a:avLst/>
          </a:prstGeom>
          <a:noFill/>
          <a:ln w="9525">
            <a:noFill/>
            <a:miter lim="800000"/>
            <a:headEnd/>
            <a:tailEnd/>
          </a:ln>
        </p:spPr>
      </p:pic>
      <p:pic>
        <p:nvPicPr>
          <p:cNvPr id="18437" name="Picture 6" descr="C:\Users\Laurence\AppData\Local\Microsoft\Windows\Temporary Internet Files\Content.IE5\ROK5XX3L\MP900443737[1].jpg"/>
          <p:cNvPicPr>
            <a:picLocks noChangeAspect="1" noChangeArrowheads="1"/>
          </p:cNvPicPr>
          <p:nvPr/>
        </p:nvPicPr>
        <p:blipFill>
          <a:blip r:embed="rId3" cstate="print"/>
          <a:srcRect/>
          <a:stretch>
            <a:fillRect/>
          </a:stretch>
        </p:blipFill>
        <p:spPr bwMode="auto">
          <a:xfrm>
            <a:off x="0" y="4114800"/>
            <a:ext cx="914400" cy="990600"/>
          </a:xfrm>
          <a:prstGeom prst="rect">
            <a:avLst/>
          </a:prstGeom>
          <a:noFill/>
          <a:ln w="9525">
            <a:noFill/>
            <a:miter lim="800000"/>
            <a:headEnd/>
            <a:tailEnd/>
          </a:ln>
        </p:spPr>
      </p:pic>
      <p:pic>
        <p:nvPicPr>
          <p:cNvPr id="18438" name="Picture 11" descr="C:\Users\Laurence\AppData\Local\Microsoft\Windows\Temporary Internet Files\Content.IE5\ROK5XX3L\MP900444261[1].jpg"/>
          <p:cNvPicPr>
            <a:picLocks noChangeAspect="1" noChangeArrowheads="1"/>
          </p:cNvPicPr>
          <p:nvPr/>
        </p:nvPicPr>
        <p:blipFill>
          <a:blip r:embed="rId4" cstate="print"/>
          <a:srcRect/>
          <a:stretch>
            <a:fillRect/>
          </a:stretch>
        </p:blipFill>
        <p:spPr bwMode="auto">
          <a:xfrm>
            <a:off x="0" y="1905000"/>
            <a:ext cx="914400" cy="1066800"/>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		What is the final step</a:t>
            </a:r>
            <a:r>
              <a:rPr lang="en-US" dirty="0" smtClean="0">
                <a:solidFill>
                  <a:schemeClr val="accent1">
                    <a:tint val="83000"/>
                    <a:satMod val="150000"/>
                  </a:schemeClr>
                </a:solidFill>
                <a:latin typeface="Adelon-Light" pitchFamily="2" charset="0"/>
                <a:ea typeface="Adelon-Light" pitchFamily="2" charset="0"/>
              </a:rPr>
              <a:t>?</a:t>
            </a:r>
            <a:endParaRPr lang="en-US" dirty="0">
              <a:solidFill>
                <a:schemeClr val="accent1">
                  <a:tint val="83000"/>
                  <a:satMod val="150000"/>
                </a:schemeClr>
              </a:solidFill>
              <a:latin typeface="Adelon-Light" pitchFamily="2" charset="0"/>
              <a:ea typeface="Adelon-Light" pitchFamily="2" charset="0"/>
            </a:endParaRPr>
          </a:p>
        </p:txBody>
      </p:sp>
      <p:sp>
        <p:nvSpPr>
          <p:cNvPr id="3" name="Content Placeholder 2"/>
          <p:cNvSpPr>
            <a:spLocks noGrp="1"/>
          </p:cNvSpPr>
          <p:nvPr>
            <p:ph idx="1"/>
          </p:nvPr>
        </p:nvSpPr>
        <p:spPr>
          <a:xfrm>
            <a:off x="457200" y="1882775"/>
            <a:ext cx="8229600" cy="4572000"/>
          </a:xfrm>
        </p:spPr>
        <p:txBody>
          <a:bodyPr/>
          <a:lstStyle/>
          <a:p>
            <a:pPr eaLnBrk="1" hangingPunct="1"/>
            <a:endParaRPr lang="en-US" sz="3200" smtClean="0"/>
          </a:p>
          <a:p>
            <a:pPr eaLnBrk="1" hangingPunct="1"/>
            <a:r>
              <a:rPr lang="en-US" sz="3200" smtClean="0"/>
              <a:t>Step 5 </a:t>
            </a:r>
            <a:r>
              <a:rPr lang="en-US" sz="3200" smtClean="0">
                <a:solidFill>
                  <a:srgbClr val="00B050"/>
                </a:solidFill>
              </a:rPr>
              <a:t>Create</a:t>
            </a:r>
            <a:r>
              <a:rPr lang="en-US" sz="3200" smtClean="0"/>
              <a:t> (or identify): </a:t>
            </a:r>
            <a:r>
              <a:rPr lang="en-US" smtClean="0"/>
              <a:t>leave out the unimportant details, focus on the most important information, a large passage (a page or more) needs a one-paragraph summary, a small (only a paragraph itself) usually needs just a one-sentence summary</a:t>
            </a:r>
          </a:p>
        </p:txBody>
      </p:sp>
      <p:pic>
        <p:nvPicPr>
          <p:cNvPr id="19460" name="Picture 2" descr="C:\Users\Laurence\AppData\Local\Microsoft\Windows\Temporary Internet Files\Content.IE5\X70T3SDO\MC900432635[1].png"/>
          <p:cNvPicPr>
            <a:picLocks noChangeAspect="1" noChangeArrowheads="1"/>
          </p:cNvPicPr>
          <p:nvPr/>
        </p:nvPicPr>
        <p:blipFill>
          <a:blip r:embed="rId2" cstate="print"/>
          <a:srcRect/>
          <a:stretch>
            <a:fillRect/>
          </a:stretch>
        </p:blipFill>
        <p:spPr bwMode="auto">
          <a:xfrm>
            <a:off x="762000" y="304800"/>
            <a:ext cx="1371600" cy="1371600"/>
          </a:xfrm>
          <a:prstGeom prst="rect">
            <a:avLst/>
          </a:prstGeom>
          <a:noFill/>
          <a:ln w="9525">
            <a:noFill/>
            <a:miter lim="800000"/>
            <a:headEnd/>
            <a:tailEnd/>
          </a:ln>
        </p:spPr>
      </p:pic>
      <p:pic>
        <p:nvPicPr>
          <p:cNvPr id="19461" name="Picture 4" descr="http://wwwdelivery.superstock.com/WI/223/1589/PreviewComp/SuperStock_1589R-51864.jpg"/>
          <p:cNvPicPr>
            <a:picLocks noChangeAspect="1" noChangeArrowheads="1"/>
          </p:cNvPicPr>
          <p:nvPr/>
        </p:nvPicPr>
        <p:blipFill>
          <a:blip r:embed="rId3" cstate="print"/>
          <a:srcRect/>
          <a:stretch>
            <a:fillRect/>
          </a:stretch>
        </p:blipFill>
        <p:spPr bwMode="auto">
          <a:xfrm>
            <a:off x="2819400" y="1295400"/>
            <a:ext cx="3200400" cy="1295400"/>
          </a:xfrm>
          <a:prstGeom prst="rect">
            <a:avLst/>
          </a:prstGeom>
          <a:noFill/>
          <a:ln w="9525">
            <a:noFill/>
            <a:miter lim="800000"/>
            <a:headEnd/>
            <a:tailEnd/>
          </a:ln>
        </p:spPr>
      </p:pic>
      <p:sp>
        <p:nvSpPr>
          <p:cNvPr id="7" name="Diagonal Stripe 6"/>
          <p:cNvSpPr/>
          <p:nvPr/>
        </p:nvSpPr>
        <p:spPr>
          <a:xfrm>
            <a:off x="4953000" y="2209800"/>
            <a:ext cx="990600" cy="304800"/>
          </a:xfrm>
          <a:prstGeom prst="diagStripe">
            <a:avLst/>
          </a:prstGeom>
          <a:solidFill>
            <a:schemeClr val="tx1">
              <a:lumMod val="85000"/>
            </a:schemeClr>
          </a:solidFill>
          <a:ln>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 name="Diagonal Stripe 7"/>
          <p:cNvSpPr/>
          <p:nvPr/>
        </p:nvSpPr>
        <p:spPr>
          <a:xfrm>
            <a:off x="4953000" y="2133600"/>
            <a:ext cx="1066800" cy="381000"/>
          </a:xfrm>
          <a:prstGeom prst="diagStripe">
            <a:avLst/>
          </a:prstGeom>
          <a:solidFill>
            <a:schemeClr val="tx1">
              <a:lumMod val="85000"/>
            </a:schemeClr>
          </a:solidFill>
          <a:ln>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Definition of a Summary</a:t>
            </a:r>
            <a:endParaRPr lang="en-US" dirty="0">
              <a:solidFill>
                <a:schemeClr val="accent1">
                  <a:tint val="83000"/>
                  <a:satMod val="150000"/>
                </a:schemeClr>
              </a:solidFill>
            </a:endParaRPr>
          </a:p>
        </p:txBody>
      </p:sp>
      <p:sp>
        <p:nvSpPr>
          <p:cNvPr id="9219" name="Content Placeholder 2"/>
          <p:cNvSpPr>
            <a:spLocks noGrp="1"/>
          </p:cNvSpPr>
          <p:nvPr>
            <p:ph idx="1"/>
          </p:nvPr>
        </p:nvSpPr>
        <p:spPr>
          <a:xfrm>
            <a:off x="457200" y="1882775"/>
            <a:ext cx="8229600" cy="4572000"/>
          </a:xfrm>
        </p:spPr>
        <p:txBody>
          <a:bodyPr>
            <a:normAutofit/>
          </a:bodyPr>
          <a:lstStyle/>
          <a:p>
            <a:pPr eaLnBrk="1" hangingPunct="1">
              <a:buFont typeface="Wingdings 2" pitchFamily="18" charset="2"/>
              <a:buNone/>
            </a:pPr>
            <a:r>
              <a:rPr lang="en-US" smtClean="0"/>
              <a:t>What is a summary</a:t>
            </a:r>
            <a:r>
              <a:rPr lang="en-US" smtClean="0">
                <a:latin typeface="Adelon-Light" pitchFamily="2" charset="0"/>
                <a:ea typeface="Adelon-Light" pitchFamily="2" charset="0"/>
                <a:cs typeface="Adelon-Light" pitchFamily="2" charset="0"/>
              </a:rPr>
              <a:t>?</a:t>
            </a:r>
          </a:p>
          <a:p>
            <a:pPr eaLnBrk="1" hangingPunct="1">
              <a:buFont typeface="Wingdings 2" pitchFamily="18" charset="2"/>
              <a:buNone/>
            </a:pPr>
            <a:r>
              <a:rPr lang="en-US" smtClean="0"/>
              <a:t>		A summary briefly restates the most important information or ideas in a passage.</a:t>
            </a:r>
          </a:p>
          <a:p>
            <a:pPr eaLnBrk="1" hangingPunct="1">
              <a:buFont typeface="Wingdings 2" pitchFamily="18" charset="2"/>
              <a:buNone/>
            </a:pPr>
            <a:r>
              <a:rPr lang="en-US" smtClean="0"/>
              <a:t>		A good summary describes the most important information of the passage as a whole, not just the beginning and the end, not just the middle, not just any part, but as a whole.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48400" cy="1143000"/>
          </a:xfrm>
        </p:spPr>
        <p:txBody>
          <a:bodyPr>
            <a:normAutofit fontScale="90000"/>
          </a:bodyPr>
          <a:lstStyle/>
          <a:p>
            <a:pPr marL="484632" indent="0" eaLnBrk="1" fontAlgn="auto" hangingPunct="1">
              <a:spcAft>
                <a:spcPts val="0"/>
              </a:spcAft>
              <a:defRPr/>
            </a:pPr>
            <a:r>
              <a:rPr lang="en-US" dirty="0" smtClean="0">
                <a:solidFill>
                  <a:schemeClr val="accent1">
                    <a:tint val="83000"/>
                    <a:satMod val="150000"/>
                  </a:schemeClr>
                </a:solidFill>
              </a:rPr>
              <a:t>Step One: Divide and Conquer</a:t>
            </a:r>
            <a:endParaRPr lang="en-US" dirty="0">
              <a:solidFill>
                <a:schemeClr val="accent1">
                  <a:tint val="83000"/>
                  <a:satMod val="150000"/>
                </a:schemeClr>
              </a:solidFill>
            </a:endParaRPr>
          </a:p>
        </p:txBody>
      </p:sp>
      <p:sp>
        <p:nvSpPr>
          <p:cNvPr id="10243" name="Content Placeholder 2"/>
          <p:cNvSpPr>
            <a:spLocks noGrp="1"/>
          </p:cNvSpPr>
          <p:nvPr>
            <p:ph idx="1"/>
          </p:nvPr>
        </p:nvSpPr>
        <p:spPr>
          <a:xfrm>
            <a:off x="457200" y="1882775"/>
            <a:ext cx="8229600" cy="4572000"/>
          </a:xfrm>
        </p:spPr>
        <p:txBody>
          <a:bodyPr/>
          <a:lstStyle/>
          <a:p>
            <a:pPr eaLnBrk="1" hangingPunct="1"/>
            <a:r>
              <a:rPr lang="en-US" sz="4000" smtClean="0"/>
              <a:t>First off, skim the text you are going to summarize and, if it is longer than one paragraph, divide it into sections. Focus on any headings and subheadings. Also, look at any bold-faced terms.</a:t>
            </a:r>
          </a:p>
        </p:txBody>
      </p:sp>
      <p:pic>
        <p:nvPicPr>
          <p:cNvPr id="10244" name="Picture 5" descr="C:\Users\Laurence\AppData\Local\Microsoft\Windows\Temporary Internet Files\Content.IE5\E307I39A\MP900405536[1].jpg"/>
          <p:cNvPicPr>
            <a:picLocks noChangeAspect="1" noChangeArrowheads="1"/>
          </p:cNvPicPr>
          <p:nvPr/>
        </p:nvPicPr>
        <p:blipFill>
          <a:blip r:embed="rId2" cstate="print"/>
          <a:srcRect/>
          <a:stretch>
            <a:fillRect/>
          </a:stretch>
        </p:blipFill>
        <p:spPr bwMode="auto">
          <a:xfrm>
            <a:off x="6858000" y="152400"/>
            <a:ext cx="16764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p:spPr>
        <p:txBody>
          <a:bodyPr/>
          <a:lstStyle/>
          <a:p>
            <a:pPr marL="484632" indent="0" eaLnBrk="1" fontAlgn="auto" hangingPunct="1">
              <a:spcAft>
                <a:spcPts val="0"/>
              </a:spcAft>
              <a:defRPr/>
            </a:pPr>
            <a:r>
              <a:rPr lang="en-US" dirty="0" smtClean="0">
                <a:solidFill>
                  <a:schemeClr val="accent1">
                    <a:tint val="83000"/>
                    <a:satMod val="150000"/>
                  </a:schemeClr>
                </a:solidFill>
              </a:rPr>
              <a:t>Step Two: Read</a:t>
            </a:r>
            <a:endParaRPr lang="en-US"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a:bodyPr>
          <a:lstStyle/>
          <a:p>
            <a:pPr marL="448056" indent="-384048" eaLnBrk="1" fontAlgn="auto" hangingPunct="1">
              <a:spcAft>
                <a:spcPts val="0"/>
              </a:spcAft>
              <a:buFont typeface="Wingdings 2"/>
              <a:buChar char=""/>
              <a:defRPr/>
            </a:pPr>
            <a:r>
              <a:rPr lang="en-US" sz="4000" dirty="0" smtClean="0"/>
              <a:t>Now that you’ve prepared, go ahead and read the selection. Read straight through. At this point, you don’t need to stop to figure out anything that gives you trouble – just get a feel for the author’s tone, style, and main idea.</a:t>
            </a:r>
            <a:endParaRPr lang="en-US" sz="4000" dirty="0"/>
          </a:p>
        </p:txBody>
      </p:sp>
      <p:pic>
        <p:nvPicPr>
          <p:cNvPr id="11268" name="Picture 10" descr="C:\Users\Laurence\AppData\Local\Microsoft\Windows\Temporary Internet Files\Content.IE5\X70T3SDO\MP900438433[1].jpg"/>
          <p:cNvPicPr>
            <a:picLocks noChangeAspect="1" noChangeArrowheads="1"/>
          </p:cNvPicPr>
          <p:nvPr/>
        </p:nvPicPr>
        <p:blipFill>
          <a:blip r:embed="rId2" cstate="print"/>
          <a:srcRect/>
          <a:stretch>
            <a:fillRect/>
          </a:stretch>
        </p:blipFill>
        <p:spPr bwMode="auto">
          <a:xfrm>
            <a:off x="7010400" y="228600"/>
            <a:ext cx="16764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5600" cy="1143000"/>
          </a:xfrm>
        </p:spPr>
        <p:txBody>
          <a:bodyPr/>
          <a:lstStyle/>
          <a:p>
            <a:pPr marL="484632" indent="0" eaLnBrk="1" fontAlgn="auto" hangingPunct="1">
              <a:spcAft>
                <a:spcPts val="0"/>
              </a:spcAft>
              <a:defRPr/>
            </a:pPr>
            <a:r>
              <a:rPr lang="en-US" dirty="0" smtClean="0">
                <a:solidFill>
                  <a:schemeClr val="accent1">
                    <a:tint val="83000"/>
                    <a:satMod val="150000"/>
                  </a:schemeClr>
                </a:solidFill>
              </a:rPr>
              <a:t>Step Three: Reread</a:t>
            </a:r>
            <a:endParaRPr lang="en-US"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92500" lnSpcReduction="10000"/>
          </a:bodyPr>
          <a:lstStyle/>
          <a:p>
            <a:pPr marL="448056" indent="-384048" eaLnBrk="1" fontAlgn="auto" hangingPunct="1">
              <a:spcAft>
                <a:spcPts val="0"/>
              </a:spcAft>
              <a:buFont typeface="Wingdings 2"/>
              <a:buChar char=""/>
              <a:defRPr/>
            </a:pPr>
            <a:r>
              <a:rPr lang="en-US" dirty="0" smtClean="0"/>
              <a:t>Rereading should be </a:t>
            </a:r>
            <a:r>
              <a:rPr lang="en-US" i="1" dirty="0" smtClean="0"/>
              <a:t>active </a:t>
            </a:r>
            <a:r>
              <a:rPr lang="en-US" dirty="0" smtClean="0"/>
              <a:t>reading. Underline topic sentences and key facts.</a:t>
            </a:r>
          </a:p>
          <a:p>
            <a:pPr marL="448056" indent="-384048" eaLnBrk="1" fontAlgn="auto" hangingPunct="1">
              <a:spcAft>
                <a:spcPts val="0"/>
              </a:spcAft>
              <a:buFont typeface="Wingdings 2"/>
              <a:buChar char=""/>
              <a:defRPr/>
            </a:pPr>
            <a:r>
              <a:rPr lang="en-US" dirty="0" smtClean="0"/>
              <a:t>Label areas that should be referred to in a summary. </a:t>
            </a:r>
          </a:p>
          <a:p>
            <a:pPr marL="448056" indent="-384048" eaLnBrk="1" fontAlgn="auto" hangingPunct="1">
              <a:spcAft>
                <a:spcPts val="0"/>
              </a:spcAft>
              <a:buFont typeface="Wingdings 2"/>
              <a:buChar char=""/>
              <a:defRPr/>
            </a:pPr>
            <a:r>
              <a:rPr lang="en-US" dirty="0" smtClean="0"/>
              <a:t>Cross-out areas that should be avoided because the details – though they may be interesting – are too specific. </a:t>
            </a:r>
          </a:p>
          <a:p>
            <a:pPr marL="448056" indent="-384048" eaLnBrk="1" fontAlgn="auto" hangingPunct="1">
              <a:spcAft>
                <a:spcPts val="0"/>
              </a:spcAft>
              <a:buFont typeface="Wingdings 2"/>
              <a:buChar char=""/>
              <a:defRPr/>
            </a:pPr>
            <a:r>
              <a:rPr lang="en-US" dirty="0" smtClean="0"/>
              <a:t>Identify areas that you do not understand and use context clues and your knowledge of roots and affixes to clarify those points.</a:t>
            </a:r>
            <a:endParaRPr lang="en-US" dirty="0"/>
          </a:p>
        </p:txBody>
      </p:sp>
      <p:pic>
        <p:nvPicPr>
          <p:cNvPr id="12292" name="Picture 11" descr="C:\Users\Laurence\AppData\Local\Microsoft\Windows\Temporary Internet Files\Content.IE5\ROK5XX3L\MP900444261[1].jpg"/>
          <p:cNvPicPr>
            <a:picLocks noChangeAspect="1" noChangeArrowheads="1"/>
          </p:cNvPicPr>
          <p:nvPr/>
        </p:nvPicPr>
        <p:blipFill>
          <a:blip r:embed="rId2" cstate="print"/>
          <a:srcRect/>
          <a:stretch>
            <a:fillRect/>
          </a:stretch>
        </p:blipFill>
        <p:spPr bwMode="auto">
          <a:xfrm>
            <a:off x="7162800" y="0"/>
            <a:ext cx="15240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marL="484632" indent="0" eaLnBrk="1" fontAlgn="auto" hangingPunct="1">
              <a:spcAft>
                <a:spcPts val="0"/>
              </a:spcAft>
              <a:defRPr/>
            </a:pPr>
            <a:r>
              <a:rPr lang="en-US" dirty="0" smtClean="0">
                <a:solidFill>
                  <a:schemeClr val="accent1">
                    <a:tint val="83000"/>
                    <a:satMod val="150000"/>
                  </a:schemeClr>
                </a:solidFill>
              </a:rPr>
              <a:t>Step Four: Identify </a:t>
            </a:r>
            <a:r>
              <a:rPr lang="en-US" dirty="0">
                <a:solidFill>
                  <a:schemeClr val="accent1">
                    <a:tint val="83000"/>
                    <a:satMod val="150000"/>
                  </a:schemeClr>
                </a:solidFill>
              </a:rPr>
              <a:t>the Main Idea</a:t>
            </a:r>
          </a:p>
        </p:txBody>
      </p:sp>
      <p:sp>
        <p:nvSpPr>
          <p:cNvPr id="3075" name="Rectangle 3"/>
          <p:cNvSpPr>
            <a:spLocks noGrp="1" noChangeArrowheads="1"/>
          </p:cNvSpPr>
          <p:nvPr>
            <p:ph idx="1"/>
          </p:nvPr>
        </p:nvSpPr>
        <p:spPr>
          <a:xfrm>
            <a:off x="457200" y="1882775"/>
            <a:ext cx="8229600" cy="4572000"/>
          </a:xfrm>
        </p:spPr>
        <p:txBody>
          <a:bodyPr/>
          <a:lstStyle/>
          <a:p>
            <a:pPr eaLnBrk="1" hangingPunct="1">
              <a:buFont typeface="Wingdings" pitchFamily="2" charset="2"/>
              <a:buNone/>
            </a:pPr>
            <a:r>
              <a:rPr lang="en-US" dirty="0" smtClean="0"/>
              <a:t>The main idea of a passage may be </a:t>
            </a:r>
            <a:r>
              <a:rPr lang="en-US" b="1" dirty="0" smtClean="0"/>
              <a:t>stated </a:t>
            </a:r>
            <a:r>
              <a:rPr lang="en-US" dirty="0" smtClean="0"/>
              <a:t>directly in a topic sentence, which may appear anywhere in the passage.</a:t>
            </a:r>
          </a:p>
          <a:p>
            <a:pPr eaLnBrk="1" hangingPunct="1">
              <a:buFont typeface="Wingdings" pitchFamily="2" charset="2"/>
              <a:buNone/>
            </a:pPr>
            <a:r>
              <a:rPr lang="en-US" dirty="0" smtClean="0"/>
              <a:t>Sometimes, the main idea is not stated directly but is </a:t>
            </a:r>
            <a:r>
              <a:rPr lang="en-US" b="1" dirty="0" smtClean="0"/>
              <a:t>implied</a:t>
            </a:r>
            <a:r>
              <a:rPr lang="en-US" dirty="0" smtClean="0"/>
              <a:t>, or suggested, by the details in the passage.</a:t>
            </a:r>
            <a:endParaRPr lang="en-US" b="1" dirty="0" smtClean="0"/>
          </a:p>
        </p:txBody>
      </p:sp>
      <p:pic>
        <p:nvPicPr>
          <p:cNvPr id="13316" name="Picture 6" descr="C:\Users\Laurence\AppData\Local\Microsoft\Windows\Temporary Internet Files\Content.IE5\ROK5XX3L\MP900443737[1].jpg"/>
          <p:cNvPicPr>
            <a:picLocks noChangeAspect="1" noChangeArrowheads="1"/>
          </p:cNvPicPr>
          <p:nvPr/>
        </p:nvPicPr>
        <p:blipFill>
          <a:blip r:embed="rId2" cstate="print"/>
          <a:srcRect/>
          <a:stretch>
            <a:fillRect/>
          </a:stretch>
        </p:blipFill>
        <p:spPr bwMode="auto">
          <a:xfrm>
            <a:off x="6705600" y="5029200"/>
            <a:ext cx="1676400" cy="1447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down)">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wipe(down)">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5105400" cy="1399032"/>
          </a:xfrm>
        </p:spPr>
        <p:txBody>
          <a:bodyPr/>
          <a:lstStyle/>
          <a:p>
            <a:pPr marL="484632" indent="0" eaLnBrk="1" fontAlgn="auto" hangingPunct="1">
              <a:spcAft>
                <a:spcPts val="0"/>
              </a:spcAft>
              <a:defRPr/>
            </a:pPr>
            <a:r>
              <a:rPr lang="en-US" sz="4000" dirty="0" smtClean="0">
                <a:solidFill>
                  <a:schemeClr val="accent1">
                    <a:tint val="83000"/>
                    <a:satMod val="150000"/>
                  </a:schemeClr>
                </a:solidFill>
              </a:rPr>
              <a:t>Step Five: </a:t>
            </a:r>
            <a:r>
              <a:rPr lang="en-US" sz="4000" dirty="0" smtClean="0">
                <a:solidFill>
                  <a:schemeClr val="accent1"/>
                </a:solidFill>
              </a:rPr>
              <a:t>Create</a:t>
            </a:r>
            <a:r>
              <a:rPr lang="en-US" sz="4000" dirty="0" smtClean="0">
                <a:solidFill>
                  <a:schemeClr val="accent1">
                    <a:tint val="83000"/>
                    <a:satMod val="150000"/>
                  </a:schemeClr>
                </a:solidFill>
              </a:rPr>
              <a:t> </a:t>
            </a:r>
            <a:r>
              <a:rPr lang="en-US" sz="4000" dirty="0" smtClean="0">
                <a:solidFill>
                  <a:schemeClr val="tx1"/>
                </a:solidFill>
              </a:rPr>
              <a:t>(or identify)</a:t>
            </a:r>
            <a:endParaRPr lang="en-US" sz="4000" dirty="0">
              <a:solidFill>
                <a:schemeClr val="tx1"/>
              </a:solidFill>
            </a:endParaRPr>
          </a:p>
        </p:txBody>
      </p:sp>
      <p:sp>
        <p:nvSpPr>
          <p:cNvPr id="3" name="Content Placeholder 2"/>
          <p:cNvSpPr>
            <a:spLocks noGrp="1"/>
          </p:cNvSpPr>
          <p:nvPr>
            <p:ph idx="1"/>
          </p:nvPr>
        </p:nvSpPr>
        <p:spPr>
          <a:xfrm>
            <a:off x="457200" y="1882775"/>
            <a:ext cx="8229600" cy="4572000"/>
          </a:xfrm>
        </p:spPr>
        <p:txBody>
          <a:bodyPr>
            <a:normAutofit fontScale="85000" lnSpcReduction="10000"/>
          </a:bodyPr>
          <a:lstStyle/>
          <a:p>
            <a:pPr marL="448056" indent="-384048" eaLnBrk="1" fontAlgn="auto" hangingPunct="1">
              <a:spcAft>
                <a:spcPts val="0"/>
              </a:spcAft>
              <a:buFont typeface="Wingdings 2"/>
              <a:buChar char=""/>
              <a:defRPr/>
            </a:pPr>
            <a:r>
              <a:rPr lang="en-US" dirty="0" smtClean="0"/>
              <a:t>Write or find a summary that leaves out the unimportant details and focuses on the most important information from the passage. </a:t>
            </a:r>
          </a:p>
          <a:p>
            <a:pPr marL="448056" indent="-384048" eaLnBrk="1" fontAlgn="auto" hangingPunct="1">
              <a:spcAft>
                <a:spcPts val="0"/>
              </a:spcAft>
              <a:buFont typeface="Wingdings 2"/>
              <a:buChar char=""/>
              <a:defRPr/>
            </a:pPr>
            <a:r>
              <a:rPr lang="en-US" dirty="0" smtClean="0"/>
              <a:t>A full-paragraph summary is needed for longer passages, and this type of summary will contain a sentence that states the main idea plus supporting sentences that tell the important information in the passage. </a:t>
            </a:r>
          </a:p>
          <a:p>
            <a:pPr marL="448056" indent="-384048" eaLnBrk="1" fontAlgn="auto" hangingPunct="1">
              <a:spcAft>
                <a:spcPts val="0"/>
              </a:spcAft>
              <a:buFont typeface="Wingdings 2"/>
              <a:buChar char=""/>
              <a:defRPr/>
            </a:pPr>
            <a:r>
              <a:rPr lang="en-US" dirty="0" smtClean="0"/>
              <a:t>To summarize only a paragraph, a summary may be only one sentence, and it will still contain all of the important information. </a:t>
            </a:r>
            <a:r>
              <a:rPr lang="en-US" dirty="0" smtClean="0">
                <a:solidFill>
                  <a:srgbClr val="00B050"/>
                </a:solidFill>
              </a:rPr>
              <a:t>“Synthesize” – put it together</a:t>
            </a:r>
            <a:endParaRPr lang="en-US" dirty="0">
              <a:solidFill>
                <a:srgbClr val="00B050"/>
              </a:solidFill>
            </a:endParaRPr>
          </a:p>
        </p:txBody>
      </p:sp>
      <p:pic>
        <p:nvPicPr>
          <p:cNvPr id="14340" name="Picture 3" descr="http://wwwdelivery.superstock.com/WI/223/1589/PreviewComp/SuperStock_1589R-51864.jpg"/>
          <p:cNvPicPr>
            <a:picLocks noChangeAspect="1" noChangeArrowheads="1"/>
          </p:cNvPicPr>
          <p:nvPr/>
        </p:nvPicPr>
        <p:blipFill>
          <a:blip r:embed="rId2" cstate="print"/>
          <a:srcRect/>
          <a:stretch>
            <a:fillRect/>
          </a:stretch>
        </p:blipFill>
        <p:spPr bwMode="auto">
          <a:xfrm>
            <a:off x="5638800" y="228600"/>
            <a:ext cx="2274888" cy="1676400"/>
          </a:xfrm>
          <a:prstGeom prst="rect">
            <a:avLst/>
          </a:prstGeom>
          <a:noFill/>
          <a:ln w="9525">
            <a:noFill/>
            <a:miter lim="800000"/>
            <a:headEnd/>
            <a:tailEnd/>
          </a:ln>
        </p:spPr>
      </p:pic>
      <p:sp>
        <p:nvSpPr>
          <p:cNvPr id="6" name="Rectangle 5"/>
          <p:cNvSpPr/>
          <p:nvPr/>
        </p:nvSpPr>
        <p:spPr>
          <a:xfrm>
            <a:off x="7162800" y="1371600"/>
            <a:ext cx="609600" cy="381000"/>
          </a:xfrm>
          <a:prstGeom prst="rect">
            <a:avLst/>
          </a:prstGeom>
          <a:solidFill>
            <a:schemeClr val="tx1">
              <a:lumMod val="85000"/>
            </a:schemeClr>
          </a:solidFill>
          <a:ln>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marL="484632" indent="0" eaLnBrk="1" fontAlgn="auto" hangingPunct="1">
              <a:spcAft>
                <a:spcPts val="0"/>
              </a:spcAft>
              <a:defRPr/>
            </a:pPr>
            <a:r>
              <a:rPr lang="en-US" dirty="0" smtClean="0">
                <a:solidFill>
                  <a:schemeClr val="accent1">
                    <a:tint val="83000"/>
                    <a:satMod val="150000"/>
                  </a:schemeClr>
                </a:solidFill>
              </a:rPr>
              <a:t>		Review Time</a:t>
            </a:r>
            <a:endParaRPr lang="en-US" dirty="0">
              <a:solidFill>
                <a:schemeClr val="accent1">
                  <a:tint val="83000"/>
                  <a:satMod val="150000"/>
                </a:schemeClr>
              </a:solidFill>
            </a:endParaRPr>
          </a:p>
        </p:txBody>
      </p:sp>
      <p:sp>
        <p:nvSpPr>
          <p:cNvPr id="5123" name="Rectangle 3"/>
          <p:cNvSpPr>
            <a:spLocks noGrp="1" noChangeArrowheads="1"/>
          </p:cNvSpPr>
          <p:nvPr>
            <p:ph idx="1"/>
          </p:nvPr>
        </p:nvSpPr>
        <p:spPr>
          <a:xfrm>
            <a:off x="457200" y="1882775"/>
            <a:ext cx="8229600" cy="4572000"/>
          </a:xfrm>
        </p:spPr>
        <p:txBody>
          <a:bodyPr>
            <a:normAutofit/>
          </a:bodyPr>
          <a:lstStyle/>
          <a:p>
            <a:pPr eaLnBrk="1" hangingPunct="1">
              <a:buFont typeface="Wingdings" pitchFamily="2" charset="2"/>
              <a:buNone/>
            </a:pPr>
            <a:r>
              <a:rPr lang="en-US" smtClean="0"/>
              <a:t>What is a summary</a:t>
            </a:r>
            <a:r>
              <a:rPr lang="en-US" smtClean="0">
                <a:latin typeface="Adelon-Light" pitchFamily="2" charset="0"/>
                <a:ea typeface="Adelon-Light" pitchFamily="2" charset="0"/>
                <a:cs typeface="Adelon-Light" pitchFamily="2" charset="0"/>
              </a:rPr>
              <a:t>?</a:t>
            </a:r>
          </a:p>
          <a:p>
            <a:pPr eaLnBrk="1" hangingPunct="1">
              <a:buFont typeface="Wingdings" pitchFamily="2" charset="2"/>
              <a:buNone/>
            </a:pPr>
            <a:r>
              <a:rPr lang="en-US" smtClean="0"/>
              <a:t>		A summary briefly restates the most important information or ideas in a passage.</a:t>
            </a:r>
          </a:p>
          <a:p>
            <a:pPr eaLnBrk="1" hangingPunct="1">
              <a:buFont typeface="Wingdings" pitchFamily="2" charset="2"/>
              <a:buNone/>
            </a:pPr>
            <a:r>
              <a:rPr lang="en-US" smtClean="0"/>
              <a:t>		A good summary describes the most important information of the passage as a whole, not just the beginning and the end, not just the middle, not just any part, but as a whole.</a:t>
            </a:r>
          </a:p>
        </p:txBody>
      </p:sp>
      <p:pic>
        <p:nvPicPr>
          <p:cNvPr id="16388" name="Picture 5" descr="C:\Users\Laurence\AppData\Local\Microsoft\Windows\Temporary Internet Files\Content.IE5\X70T3SDO\MC900432635[1].png"/>
          <p:cNvPicPr>
            <a:picLocks noChangeAspect="1" noChangeArrowheads="1"/>
          </p:cNvPicPr>
          <p:nvPr/>
        </p:nvPicPr>
        <p:blipFill>
          <a:blip r:embed="rId2" cstate="print"/>
          <a:srcRect/>
          <a:stretch>
            <a:fillRect/>
          </a:stretch>
        </p:blipFill>
        <p:spPr bwMode="auto">
          <a:xfrm>
            <a:off x="914400" y="304800"/>
            <a:ext cx="1371600" cy="1371600"/>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down)">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down)">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wipe(down)">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84632" indent="0" eaLnBrk="1" fontAlgn="auto" hangingPunct="1">
              <a:spcAft>
                <a:spcPts val="0"/>
              </a:spcAft>
              <a:defRPr/>
            </a:pPr>
            <a:r>
              <a:rPr lang="en-US" dirty="0" smtClean="0">
                <a:solidFill>
                  <a:schemeClr val="accent1">
                    <a:tint val="83000"/>
                    <a:satMod val="150000"/>
                  </a:schemeClr>
                </a:solidFill>
              </a:rPr>
              <a:t>	   </a:t>
            </a:r>
            <a:r>
              <a:rPr lang="en-US" sz="3600" dirty="0" smtClean="0">
                <a:solidFill>
                  <a:schemeClr val="accent1">
                    <a:tint val="83000"/>
                    <a:satMod val="150000"/>
                  </a:schemeClr>
                </a:solidFill>
              </a:rPr>
              <a:t>What are the first four steps of	    “A Recipe for a Summary”</a:t>
            </a:r>
            <a:endParaRPr lang="en-US" sz="3600"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lstStyle/>
          <a:p>
            <a:pPr eaLnBrk="1" hangingPunct="1"/>
            <a:r>
              <a:rPr lang="en-US" smtClean="0"/>
              <a:t>Step 1 </a:t>
            </a:r>
            <a:r>
              <a:rPr lang="en-US" smtClean="0">
                <a:solidFill>
                  <a:srgbClr val="00B050"/>
                </a:solidFill>
              </a:rPr>
              <a:t>Divide and Conquer</a:t>
            </a:r>
            <a:r>
              <a:rPr lang="en-US" smtClean="0"/>
              <a:t>: S</a:t>
            </a:r>
            <a:r>
              <a:rPr lang="en-US" sz="3200" smtClean="0"/>
              <a:t>kim the text, divide it into sections, focus on headings, subheadings, and bold-faced terms.</a:t>
            </a:r>
          </a:p>
          <a:p>
            <a:pPr eaLnBrk="1" hangingPunct="1"/>
            <a:endParaRPr lang="en-US" sz="3200" smtClean="0"/>
          </a:p>
          <a:p>
            <a:pPr eaLnBrk="1" hangingPunct="1"/>
            <a:r>
              <a:rPr lang="en-US" sz="3200" smtClean="0"/>
              <a:t>Step 2 </a:t>
            </a:r>
            <a:r>
              <a:rPr lang="en-US" sz="3200" smtClean="0">
                <a:solidFill>
                  <a:srgbClr val="00B050"/>
                </a:solidFill>
              </a:rPr>
              <a:t>Read</a:t>
            </a:r>
            <a:r>
              <a:rPr lang="en-US" sz="3200" smtClean="0"/>
              <a:t>: Don’t stop to figure-out anything just get a feel for the passage and its main idea.</a:t>
            </a:r>
          </a:p>
          <a:p>
            <a:pPr eaLnBrk="1" hangingPunct="1">
              <a:buFont typeface="Wingdings 2" pitchFamily="18" charset="2"/>
              <a:buNone/>
            </a:pPr>
            <a:endParaRPr lang="en-US" smtClean="0"/>
          </a:p>
        </p:txBody>
      </p:sp>
      <p:pic>
        <p:nvPicPr>
          <p:cNvPr id="17412" name="Picture 5" descr="C:\Users\Laurence\AppData\Local\Microsoft\Windows\Temporary Internet Files\Content.IE5\X70T3SDO\MC900432635[1].png"/>
          <p:cNvPicPr>
            <a:picLocks noChangeAspect="1" noChangeArrowheads="1"/>
          </p:cNvPicPr>
          <p:nvPr/>
        </p:nvPicPr>
        <p:blipFill>
          <a:blip r:embed="rId2" cstate="print"/>
          <a:srcRect/>
          <a:stretch>
            <a:fillRect/>
          </a:stretch>
        </p:blipFill>
        <p:spPr bwMode="auto">
          <a:xfrm>
            <a:off x="381000" y="304800"/>
            <a:ext cx="1371600" cy="1371600"/>
          </a:xfrm>
          <a:prstGeom prst="rect">
            <a:avLst/>
          </a:prstGeom>
          <a:noFill/>
          <a:ln w="9525">
            <a:noFill/>
            <a:miter lim="800000"/>
            <a:headEnd/>
            <a:tailEnd/>
          </a:ln>
        </p:spPr>
      </p:pic>
      <p:pic>
        <p:nvPicPr>
          <p:cNvPr id="17413" name="Picture 5" descr="C:\Users\Laurence\AppData\Local\Microsoft\Windows\Temporary Internet Files\Content.IE5\E307I39A\MP900405536[1].jpg"/>
          <p:cNvPicPr>
            <a:picLocks noChangeAspect="1" noChangeArrowheads="1"/>
          </p:cNvPicPr>
          <p:nvPr/>
        </p:nvPicPr>
        <p:blipFill>
          <a:blip r:embed="rId3" cstate="print"/>
          <a:srcRect/>
          <a:stretch>
            <a:fillRect/>
          </a:stretch>
        </p:blipFill>
        <p:spPr bwMode="auto">
          <a:xfrm>
            <a:off x="0" y="1828800"/>
            <a:ext cx="914400" cy="1066800"/>
          </a:xfrm>
          <a:prstGeom prst="rect">
            <a:avLst/>
          </a:prstGeom>
          <a:noFill/>
          <a:ln w="9525">
            <a:noFill/>
            <a:miter lim="800000"/>
            <a:headEnd/>
            <a:tailEnd/>
          </a:ln>
        </p:spPr>
      </p:pic>
      <p:pic>
        <p:nvPicPr>
          <p:cNvPr id="17414" name="Picture 10" descr="C:\Users\Laurence\AppData\Local\Microsoft\Windows\Temporary Internet Files\Content.IE5\X70T3SDO\MP900438433[1].jpg"/>
          <p:cNvPicPr>
            <a:picLocks noChangeAspect="1" noChangeArrowheads="1"/>
          </p:cNvPicPr>
          <p:nvPr/>
        </p:nvPicPr>
        <p:blipFill>
          <a:blip r:embed="rId4" cstate="print"/>
          <a:srcRect/>
          <a:stretch>
            <a:fillRect/>
          </a:stretch>
        </p:blipFill>
        <p:spPr bwMode="auto">
          <a:xfrm>
            <a:off x="0" y="4648200"/>
            <a:ext cx="914400" cy="91440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509</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 Recipe for a Summary</vt:lpstr>
      <vt:lpstr>Definition of a Summary</vt:lpstr>
      <vt:lpstr>Step One: Divide and Conquer</vt:lpstr>
      <vt:lpstr>Step Two: Read</vt:lpstr>
      <vt:lpstr>Step Three: Reread</vt:lpstr>
      <vt:lpstr>Step Four: Identify the Main Idea</vt:lpstr>
      <vt:lpstr>Step Five: Create (or identify)</vt:lpstr>
      <vt:lpstr>  Review Time</vt:lpstr>
      <vt:lpstr>    What are the first four steps of     “A Recipe for a Summary”</vt:lpstr>
      <vt:lpstr>  Still Reviewing  (Steps 3 &amp; 4)</vt:lpstr>
      <vt:lpstr>  What is the final step?</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Recipe for a Summary</dc:title>
  <dc:creator>Laurence</dc:creator>
  <cp:lastModifiedBy>pete</cp:lastModifiedBy>
  <cp:revision>1</cp:revision>
  <dcterms:created xsi:type="dcterms:W3CDTF">2011-02-26T21:06:15Z</dcterms:created>
  <dcterms:modified xsi:type="dcterms:W3CDTF">2014-01-22T14:58:11Z</dcterms:modified>
</cp:coreProperties>
</file>